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256" r:id="rId2"/>
    <p:sldId id="315" r:id="rId3"/>
    <p:sldId id="1568" r:id="rId4"/>
    <p:sldId id="1569" r:id="rId5"/>
    <p:sldId id="266" r:id="rId6"/>
    <p:sldId id="322" r:id="rId7"/>
    <p:sldId id="1576" r:id="rId8"/>
    <p:sldId id="281" r:id="rId9"/>
    <p:sldId id="1567" r:id="rId10"/>
    <p:sldId id="1565" r:id="rId11"/>
    <p:sldId id="1577" r:id="rId12"/>
    <p:sldId id="1564" r:id="rId13"/>
    <p:sldId id="1574" r:id="rId14"/>
    <p:sldId id="1578" r:id="rId15"/>
  </p:sldIdLst>
  <p:sldSz cx="12188825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3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E3F4C"/>
    <a:srgbClr val="839DB2"/>
    <a:srgbClr val="6C8AA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0" autoAdjust="0"/>
    <p:restoredTop sz="94598" autoAdjust="0"/>
  </p:normalViewPr>
  <p:slideViewPr>
    <p:cSldViewPr snapToGrid="0" snapToObjects="1" showGuides="1">
      <p:cViewPr>
        <p:scale>
          <a:sx n="80" d="100"/>
          <a:sy n="80" d="100"/>
        </p:scale>
        <p:origin x="254" y="115"/>
      </p:cViewPr>
      <p:guideLst>
        <p:guide orient="horz" pos="2160"/>
        <p:guide pos="383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sz="2000" baseline="0" dirty="0"/>
              <a:t>Percentage loss of forecast skill on denial </a:t>
            </a:r>
          </a:p>
          <a:p>
            <a:pPr>
              <a:defRPr/>
            </a:pPr>
            <a:r>
              <a:rPr lang="en-US" sz="2000" baseline="0" dirty="0"/>
              <a:t>(global z500 anomaly correlation – SON 2020)</a:t>
            </a:r>
          </a:p>
        </c:rich>
      </c:tx>
      <c:layout>
        <c:manualLayout>
          <c:xMode val="edge"/>
          <c:yMode val="edge"/>
          <c:x val="0.19197604072456448"/>
          <c:y val="2.319909702538255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Microwave (24)</c:v>
                </c:pt>
              </c:strCache>
            </c:strRef>
          </c:tx>
          <c:spPr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cat>
            <c:strRef>
              <c:f>Sheet1!$A$2:$A$5</c:f>
              <c:strCache>
                <c:ptCount val="3"/>
                <c:pt idx="0">
                  <c:v>Day-1</c:v>
                </c:pt>
                <c:pt idx="1">
                  <c:v>Day-3</c:v>
                </c:pt>
                <c:pt idx="2">
                  <c:v>Day-6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7.5</c:v>
                </c:pt>
                <c:pt idx="1">
                  <c:v>5.9</c:v>
                </c:pt>
                <c:pt idx="2">
                  <c:v>3.1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20D-4648-A5E8-B3BDB40D65E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Infrared / vis (19)</c:v>
                </c:pt>
              </c:strCache>
            </c:strRef>
          </c:tx>
          <c:spPr>
            <a:solidFill>
              <a:srgbClr val="FF0000"/>
            </a:solidFill>
            <a:ln>
              <a:solidFill>
                <a:schemeClr val="tx1"/>
              </a:solidFill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cat>
            <c:strRef>
              <c:f>Sheet1!$A$2:$A$5</c:f>
              <c:strCache>
                <c:ptCount val="3"/>
                <c:pt idx="0">
                  <c:v>Day-1</c:v>
                </c:pt>
                <c:pt idx="1">
                  <c:v>Day-3</c:v>
                </c:pt>
                <c:pt idx="2">
                  <c:v>Day-6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6.1</c:v>
                </c:pt>
                <c:pt idx="1">
                  <c:v>4</c:v>
                </c:pt>
                <c:pt idx="2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20D-4648-A5E8-B3BDB40D65E8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GNSS RO (15)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tint val="100000"/>
                    <a:shade val="100000"/>
                    <a:satMod val="130000"/>
                  </a:schemeClr>
                </a:gs>
                <a:gs pos="100000">
                  <a:schemeClr val="accent3">
                    <a:tint val="50000"/>
                    <a:shade val="100000"/>
                    <a:satMod val="350000"/>
                  </a:schemeClr>
                </a:gs>
              </a:gsLst>
              <a:lin ang="16200000" scaled="0"/>
            </a:gradFill>
            <a:ln>
              <a:solidFill>
                <a:schemeClr val="tx1"/>
              </a:solidFill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cat>
            <c:strRef>
              <c:f>Sheet1!$A$2:$A$5</c:f>
              <c:strCache>
                <c:ptCount val="3"/>
                <c:pt idx="0">
                  <c:v>Day-1</c:v>
                </c:pt>
                <c:pt idx="1">
                  <c:v>Day-3</c:v>
                </c:pt>
                <c:pt idx="2">
                  <c:v>Day-6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3.4</c:v>
                </c:pt>
                <c:pt idx="1">
                  <c:v>1.2</c:v>
                </c:pt>
                <c:pt idx="2">
                  <c:v>0.8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20D-4648-A5E8-B3BDB40D65E8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SCAT (3)</c:v>
                </c:pt>
              </c:strCache>
            </c:strRef>
          </c:tx>
          <c:spPr>
            <a:gradFill rotWithShape="1">
              <a:gsLst>
                <a:gs pos="0">
                  <a:schemeClr val="accent4">
                    <a:tint val="100000"/>
                    <a:shade val="100000"/>
                    <a:satMod val="130000"/>
                  </a:schemeClr>
                </a:gs>
                <a:gs pos="100000">
                  <a:schemeClr val="accent4">
                    <a:tint val="50000"/>
                    <a:shade val="100000"/>
                    <a:satMod val="350000"/>
                  </a:schemeClr>
                </a:gs>
              </a:gsLst>
              <a:lin ang="16200000" scaled="0"/>
            </a:gradFill>
            <a:ln>
              <a:solidFill>
                <a:schemeClr val="tx1"/>
              </a:solidFill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cat>
            <c:strRef>
              <c:f>Sheet1!$A$2:$A$5</c:f>
              <c:strCache>
                <c:ptCount val="3"/>
                <c:pt idx="0">
                  <c:v>Day-1</c:v>
                </c:pt>
                <c:pt idx="1">
                  <c:v>Day-3</c:v>
                </c:pt>
                <c:pt idx="2">
                  <c:v>Day-6</c:v>
                </c:pt>
              </c:strCache>
            </c:strRef>
          </c:cat>
          <c:val>
            <c:numRef>
              <c:f>Sheet1!$E$2:$E$5</c:f>
              <c:numCache>
                <c:formatCode>General</c:formatCode>
                <c:ptCount val="4"/>
                <c:pt idx="0">
                  <c:v>0.5</c:v>
                </c:pt>
                <c:pt idx="1">
                  <c:v>0.4</c:v>
                </c:pt>
                <c:pt idx="2">
                  <c:v>0.3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0D6-6E41-9F12-D67977180AF2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Doppler Wind Lidar 2019 (1)</c:v>
                </c:pt>
              </c:strCache>
            </c:strRef>
          </c:tx>
          <c:spPr>
            <a:gradFill rotWithShape="1">
              <a:gsLst>
                <a:gs pos="0">
                  <a:schemeClr val="accent5">
                    <a:tint val="100000"/>
                    <a:shade val="100000"/>
                    <a:satMod val="130000"/>
                  </a:schemeClr>
                </a:gs>
                <a:gs pos="100000">
                  <a:schemeClr val="accent5">
                    <a:tint val="50000"/>
                    <a:shade val="100000"/>
                    <a:satMod val="350000"/>
                  </a:schemeClr>
                </a:gs>
              </a:gsLst>
              <a:lin ang="16200000" scaled="0"/>
            </a:gradFill>
            <a:ln>
              <a:solidFill>
                <a:schemeClr val="tx1"/>
              </a:solidFill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cat>
            <c:strRef>
              <c:f>Sheet1!$A$2:$A$5</c:f>
              <c:strCache>
                <c:ptCount val="3"/>
                <c:pt idx="0">
                  <c:v>Day-1</c:v>
                </c:pt>
                <c:pt idx="1">
                  <c:v>Day-3</c:v>
                </c:pt>
                <c:pt idx="2">
                  <c:v>Day-6</c:v>
                </c:pt>
              </c:strCache>
            </c:strRef>
          </c:cat>
          <c:val>
            <c:numRef>
              <c:f>Sheet1!$F$2:$F$5</c:f>
              <c:numCache>
                <c:formatCode>General</c:formatCode>
                <c:ptCount val="4"/>
                <c:pt idx="0">
                  <c:v>0.6</c:v>
                </c:pt>
                <c:pt idx="1">
                  <c:v>0.6</c:v>
                </c:pt>
                <c:pt idx="2">
                  <c:v>0.9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0D6-6E41-9F12-D67977180AF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29"/>
        <c:overlap val="-32"/>
        <c:axId val="977025424"/>
        <c:axId val="976910576"/>
      </c:barChart>
      <c:catAx>
        <c:axId val="9770254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76910576"/>
        <c:crosses val="autoZero"/>
        <c:auto val="1"/>
        <c:lblAlgn val="ctr"/>
        <c:lblOffset val="100"/>
        <c:noMultiLvlLbl val="0"/>
      </c:catAx>
      <c:valAx>
        <c:axId val="9769105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7702542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7351A7-8A0E-BC4A-B507-BC9FBEDEB94D}" type="datetime1">
              <a:rPr lang="en-US" smtClean="0"/>
              <a:pPr/>
              <a:t>5/25/2021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FFE683-3A33-1F4A-90D8-528147015F1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47499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0BA50B-6875-0F43-A70A-41BA2A188017}" type="datetime1">
              <a:rPr lang="en-US" smtClean="0"/>
              <a:pPr/>
              <a:t>5/25/2021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03270C-FB42-C54A-AC71-B4EEB4FA7F1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24834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2E3F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ECMWF_Master_Logo_WHITE_nostrap.pn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160000" y="5984875"/>
            <a:ext cx="2135591" cy="365125"/>
          </a:xfrm>
          <a:prstGeom prst="rect">
            <a:avLst/>
          </a:prstGeom>
        </p:spPr>
      </p:pic>
      <p:sp>
        <p:nvSpPr>
          <p:cNvPr id="11" name="Date Placeholder 10"/>
          <p:cNvSpPr txBox="1">
            <a:spLocks/>
          </p:cNvSpPr>
          <p:nvPr userDrawn="1"/>
        </p:nvSpPr>
        <p:spPr>
          <a:xfrm>
            <a:off x="8076534" y="5984875"/>
            <a:ext cx="1953066" cy="36512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© ECMWF </a:t>
            </a:r>
            <a:fld id="{D4C56AD5-C73F-B44A-96CB-E8BE2C5CB95A}" type="datetime4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May 25, 2021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2160000" y="1294198"/>
            <a:ext cx="7869600" cy="519800"/>
          </a:xfrm>
          <a:prstGeom prst="rect">
            <a:avLst/>
          </a:prstGeom>
        </p:spPr>
        <p:txBody>
          <a:bodyPr vert="horz" lIns="0" tIns="0" rIns="0" bIns="0" anchor="b" anchorCtr="0">
            <a:spAutoFit/>
          </a:bodyPr>
          <a:lstStyle>
            <a:lvl1pPr marL="0" indent="0">
              <a:lnSpc>
                <a:spcPts val="4000"/>
              </a:lnSpc>
              <a:spcBef>
                <a:spcPts val="0"/>
              </a:spcBef>
              <a:buNone/>
              <a:defRPr sz="3600" b="1"/>
            </a:lvl1pPr>
          </a:lstStyle>
          <a:p>
            <a:pPr lvl="0"/>
            <a:r>
              <a:rPr lang="en-GB" dirty="0"/>
              <a:t>Title of Presentation</a:t>
            </a:r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2160000" y="1980000"/>
            <a:ext cx="7869600" cy="382156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2400"/>
            </a:lvl1pPr>
          </a:lstStyle>
          <a:p>
            <a:pPr lvl="0"/>
            <a:r>
              <a:rPr lang="en-GB" dirty="0"/>
              <a:t>Subtitle of Presentation</a:t>
            </a:r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2160000" y="2700001"/>
            <a:ext cx="7869600" cy="307777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sz="2000"/>
            </a:lvl1pPr>
          </a:lstStyle>
          <a:p>
            <a:pPr lvl="0"/>
            <a:r>
              <a:rPr lang="en-GB" dirty="0"/>
              <a:t>Author’s Name</a:t>
            </a:r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2160000" y="3121224"/>
            <a:ext cx="7869600" cy="254771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en-GB" dirty="0"/>
              <a:t>Author’s Address</a:t>
            </a:r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2160000" y="3429000"/>
            <a:ext cx="7869600" cy="228268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r>
              <a:rPr lang="en-GB" dirty="0" err="1"/>
              <a:t>email@ddress</a:t>
            </a:r>
            <a:endParaRPr lang="en-GB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2160000" y="360000"/>
            <a:ext cx="7869600" cy="369332"/>
          </a:xfrm>
          <a:prstGeom prst="rect">
            <a:avLst/>
          </a:prstGeom>
        </p:spPr>
        <p:txBody>
          <a:bodyPr lIns="0" tIns="0" rIns="0" bIns="0"/>
          <a:lstStyle>
            <a:lvl1pPr>
              <a:defRPr sz="2400">
                <a:solidFill>
                  <a:srgbClr val="839DB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 hasCustomPrompt="1"/>
          </p:nvPr>
        </p:nvSpPr>
        <p:spPr>
          <a:xfrm>
            <a:off x="2159999" y="936000"/>
            <a:ext cx="7869601" cy="4986000"/>
          </a:xfrm>
          <a:prstGeom prst="rect">
            <a:avLst/>
          </a:prstGeom>
        </p:spPr>
        <p:txBody>
          <a:bodyPr lIns="0" tIns="0" rIns="0" bIns="0"/>
          <a:lstStyle>
            <a:lvl1pPr marL="0" indent="-180000">
              <a:lnSpc>
                <a:spcPts val="2200"/>
              </a:lnSpc>
              <a:spcBef>
                <a:spcPts val="1100"/>
              </a:spcBef>
              <a:buClr>
                <a:schemeClr val="bg1"/>
              </a:buClr>
              <a:defRPr sz="1800"/>
            </a:lvl1pPr>
            <a:lvl2pPr marL="630000" indent="-270000">
              <a:lnSpc>
                <a:spcPts val="2000"/>
              </a:lnSpc>
              <a:spcBef>
                <a:spcPts val="1000"/>
              </a:spcBef>
              <a:defRPr sz="1600"/>
            </a:lvl2pPr>
            <a:lvl3pPr marL="990000" indent="-270000">
              <a:lnSpc>
                <a:spcPts val="1800"/>
              </a:lnSpc>
              <a:spcBef>
                <a:spcPts val="900"/>
              </a:spcBef>
              <a:defRPr sz="1400"/>
            </a:lvl3pPr>
            <a:lvl4pPr marL="1350000" indent="-270000">
              <a:lnSpc>
                <a:spcPts val="1600"/>
              </a:lnSpc>
              <a:spcBef>
                <a:spcPts val="800"/>
              </a:spcBef>
              <a:defRPr sz="1200"/>
            </a:lvl4pPr>
            <a:lvl5pPr marL="1710000" indent="-270000">
              <a:lnSpc>
                <a:spcPts val="1400"/>
              </a:lnSpc>
              <a:spcBef>
                <a:spcPts val="700"/>
              </a:spcBef>
              <a:defRPr sz="1000"/>
            </a:lvl5pPr>
          </a:lstStyle>
          <a:p>
            <a:pPr lvl="0"/>
            <a:r>
              <a:rPr lang="en-GB" dirty="0"/>
              <a:t>Top level text goes in here </a:t>
            </a:r>
          </a:p>
          <a:p>
            <a:pPr lvl="1"/>
            <a:r>
              <a:rPr lang="en-GB" dirty="0"/>
              <a:t>Second level text goes in here</a:t>
            </a:r>
          </a:p>
          <a:p>
            <a:pPr lvl="2"/>
            <a:r>
              <a:rPr lang="en-GB" dirty="0"/>
              <a:t>Third level text goes in here</a:t>
            </a:r>
          </a:p>
          <a:p>
            <a:pPr lvl="3"/>
            <a:r>
              <a:rPr lang="en-GB" dirty="0"/>
              <a:t>Fourth level text goes in here</a:t>
            </a:r>
          </a:p>
          <a:p>
            <a:pPr lvl="4"/>
            <a:r>
              <a:rPr lang="en-GB" dirty="0"/>
              <a:t>Fifth level text goes in here</a:t>
            </a:r>
            <a:endParaRPr lang="en-US" dirty="0"/>
          </a:p>
        </p:txBody>
      </p:sp>
      <p:sp>
        <p:nvSpPr>
          <p:cNvPr id="12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0029600" y="6308255"/>
            <a:ext cx="2159224" cy="2160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ctr">
              <a:defRPr sz="900" b="1">
                <a:solidFill>
                  <a:schemeClr val="bg1"/>
                </a:solidFill>
              </a:defRPr>
            </a:lvl1pPr>
          </a:lstStyle>
          <a:p>
            <a:fld id="{6B3B0B0F-E794-1244-9699-107C60B9C23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4" name="Picture 13" descr="ECMWF_Master_Logo_WHITE_nostrap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159999" y="6308255"/>
            <a:ext cx="1342372" cy="230657"/>
          </a:xfrm>
          <a:prstGeom prst="rect">
            <a:avLst/>
          </a:prstGeom>
        </p:spPr>
      </p:pic>
      <p:sp>
        <p:nvSpPr>
          <p:cNvPr id="16" name="Footer Placeholder 11"/>
          <p:cNvSpPr>
            <a:spLocks noGrp="1"/>
          </p:cNvSpPr>
          <p:nvPr>
            <p:ph type="ftr" sz="quarter" idx="3"/>
          </p:nvPr>
        </p:nvSpPr>
        <p:spPr>
          <a:xfrm>
            <a:off x="3502372" y="6308255"/>
            <a:ext cx="4053639" cy="230657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>
              <a:defRPr sz="900" b="1" cap="all" baseline="0"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 dirty="0"/>
              <a:t>European Centre for Medium-Range Weather Forecasts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de margi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3240000" y="360000"/>
            <a:ext cx="5709600" cy="369332"/>
          </a:xfrm>
          <a:prstGeom prst="rect">
            <a:avLst/>
          </a:prstGeom>
        </p:spPr>
        <p:txBody>
          <a:bodyPr lIns="0" tIns="0" rIns="0" bIns="0"/>
          <a:lstStyle>
            <a:lvl1pPr>
              <a:defRPr>
                <a:solidFill>
                  <a:srgbClr val="839DB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 hasCustomPrompt="1"/>
          </p:nvPr>
        </p:nvSpPr>
        <p:spPr>
          <a:xfrm>
            <a:off x="3240000" y="936000"/>
            <a:ext cx="5709600" cy="4986000"/>
          </a:xfrm>
          <a:prstGeom prst="rect">
            <a:avLst/>
          </a:prstGeom>
        </p:spPr>
        <p:txBody>
          <a:bodyPr lIns="0" tIns="0" rIns="0" bIns="0"/>
          <a:lstStyle>
            <a:lvl1pPr marL="0" indent="-180000">
              <a:lnSpc>
                <a:spcPts val="2200"/>
              </a:lnSpc>
              <a:spcBef>
                <a:spcPts val="1100"/>
              </a:spcBef>
              <a:buClr>
                <a:schemeClr val="bg1"/>
              </a:buClr>
              <a:defRPr sz="1800"/>
            </a:lvl1pPr>
            <a:lvl2pPr marL="630000" indent="-270000">
              <a:lnSpc>
                <a:spcPts val="2000"/>
              </a:lnSpc>
              <a:spcBef>
                <a:spcPts val="1000"/>
              </a:spcBef>
              <a:defRPr sz="1600"/>
            </a:lvl2pPr>
            <a:lvl3pPr marL="990000" indent="-270000">
              <a:lnSpc>
                <a:spcPts val="1800"/>
              </a:lnSpc>
              <a:spcBef>
                <a:spcPts val="900"/>
              </a:spcBef>
              <a:defRPr sz="1400"/>
            </a:lvl3pPr>
            <a:lvl4pPr marL="1350000" indent="-270000">
              <a:lnSpc>
                <a:spcPts val="1600"/>
              </a:lnSpc>
              <a:spcBef>
                <a:spcPts val="800"/>
              </a:spcBef>
              <a:defRPr sz="1200"/>
            </a:lvl4pPr>
            <a:lvl5pPr marL="1710000" indent="-270000">
              <a:lnSpc>
                <a:spcPts val="1400"/>
              </a:lnSpc>
              <a:spcBef>
                <a:spcPts val="700"/>
              </a:spcBef>
              <a:defRPr sz="1000"/>
            </a:lvl5pPr>
          </a:lstStyle>
          <a:p>
            <a:pPr lvl="0"/>
            <a:r>
              <a:rPr lang="en-GB" dirty="0"/>
              <a:t>Top level text goes in here </a:t>
            </a:r>
          </a:p>
          <a:p>
            <a:pPr lvl="1"/>
            <a:r>
              <a:rPr lang="en-GB" dirty="0"/>
              <a:t>Second level text goes in here</a:t>
            </a:r>
          </a:p>
          <a:p>
            <a:pPr lvl="2"/>
            <a:r>
              <a:rPr lang="en-GB" dirty="0"/>
              <a:t>Third level text goes in here</a:t>
            </a:r>
          </a:p>
          <a:p>
            <a:pPr lvl="3"/>
            <a:r>
              <a:rPr lang="en-GB" dirty="0"/>
              <a:t>Fourth level text goes in here</a:t>
            </a:r>
          </a:p>
          <a:p>
            <a:pPr lvl="4"/>
            <a:r>
              <a:rPr lang="en-GB" dirty="0"/>
              <a:t>Fifth level text goes in here</a:t>
            </a:r>
            <a:endParaRPr lang="en-US" dirty="0"/>
          </a:p>
        </p:txBody>
      </p:sp>
      <p:sp>
        <p:nvSpPr>
          <p:cNvPr id="12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0029600" y="6308255"/>
            <a:ext cx="2159224" cy="2160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ctr">
              <a:defRPr sz="900" b="1">
                <a:solidFill>
                  <a:schemeClr val="bg1"/>
                </a:solidFill>
              </a:defRPr>
            </a:lvl1pPr>
          </a:lstStyle>
          <a:p>
            <a:fld id="{05F19C50-BC3B-5841-9AFF-3A0443B6606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4" name="Picture 13" descr="ECMWF_Master_Logo_WHITE_nostrap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240000" y="6308255"/>
            <a:ext cx="1342372" cy="230657"/>
          </a:xfrm>
          <a:prstGeom prst="rect">
            <a:avLst/>
          </a:prstGeom>
        </p:spPr>
      </p:pic>
      <p:sp>
        <p:nvSpPr>
          <p:cNvPr id="16" name="Footer Placeholder 11"/>
          <p:cNvSpPr>
            <a:spLocks noGrp="1"/>
          </p:cNvSpPr>
          <p:nvPr>
            <p:ph type="ftr" sz="quarter" idx="3"/>
          </p:nvPr>
        </p:nvSpPr>
        <p:spPr>
          <a:xfrm>
            <a:off x="4582373" y="6308255"/>
            <a:ext cx="4053639" cy="230657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>
              <a:defRPr sz="900" b="1" cap="all" baseline="0"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 dirty="0"/>
              <a:t>European Centre for Medium-Range Weather Forecasts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narrow margi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080000" y="360000"/>
            <a:ext cx="10029600" cy="369332"/>
          </a:xfrm>
          <a:prstGeom prst="rect">
            <a:avLst/>
          </a:prstGeom>
        </p:spPr>
        <p:txBody>
          <a:bodyPr lIns="0" tIns="0" rIns="0" bIns="0"/>
          <a:lstStyle>
            <a:lvl1pPr>
              <a:defRPr>
                <a:solidFill>
                  <a:srgbClr val="839DB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 hasCustomPrompt="1"/>
          </p:nvPr>
        </p:nvSpPr>
        <p:spPr>
          <a:xfrm>
            <a:off x="1080000" y="936000"/>
            <a:ext cx="10029600" cy="4986000"/>
          </a:xfrm>
          <a:prstGeom prst="rect">
            <a:avLst/>
          </a:prstGeom>
        </p:spPr>
        <p:txBody>
          <a:bodyPr lIns="0" tIns="0" rIns="0" bIns="0"/>
          <a:lstStyle>
            <a:lvl1pPr marL="0" indent="-180000">
              <a:lnSpc>
                <a:spcPts val="2200"/>
              </a:lnSpc>
              <a:spcBef>
                <a:spcPts val="1100"/>
              </a:spcBef>
              <a:buClr>
                <a:schemeClr val="bg1"/>
              </a:buClr>
              <a:defRPr sz="1800"/>
            </a:lvl1pPr>
            <a:lvl2pPr marL="630000" indent="-270000">
              <a:lnSpc>
                <a:spcPts val="2000"/>
              </a:lnSpc>
              <a:spcBef>
                <a:spcPts val="1000"/>
              </a:spcBef>
              <a:defRPr sz="1600"/>
            </a:lvl2pPr>
            <a:lvl3pPr marL="990000" indent="-270000">
              <a:lnSpc>
                <a:spcPts val="1800"/>
              </a:lnSpc>
              <a:spcBef>
                <a:spcPts val="900"/>
              </a:spcBef>
              <a:defRPr sz="1400"/>
            </a:lvl3pPr>
            <a:lvl4pPr marL="1350000" indent="-270000">
              <a:lnSpc>
                <a:spcPts val="1600"/>
              </a:lnSpc>
              <a:spcBef>
                <a:spcPts val="800"/>
              </a:spcBef>
              <a:defRPr sz="1200"/>
            </a:lvl4pPr>
            <a:lvl5pPr marL="1710000" indent="-270000">
              <a:lnSpc>
                <a:spcPts val="1400"/>
              </a:lnSpc>
              <a:spcBef>
                <a:spcPts val="700"/>
              </a:spcBef>
              <a:defRPr sz="1000"/>
            </a:lvl5pPr>
          </a:lstStyle>
          <a:p>
            <a:pPr lvl="0"/>
            <a:r>
              <a:rPr lang="en-GB" dirty="0"/>
              <a:t>Top level text goes in here </a:t>
            </a:r>
          </a:p>
          <a:p>
            <a:pPr lvl="1"/>
            <a:r>
              <a:rPr lang="en-GB" dirty="0"/>
              <a:t>Second level text goes in here</a:t>
            </a:r>
          </a:p>
          <a:p>
            <a:pPr lvl="2"/>
            <a:r>
              <a:rPr lang="en-GB" dirty="0"/>
              <a:t>Third level text goes in here</a:t>
            </a:r>
          </a:p>
          <a:p>
            <a:pPr lvl="3"/>
            <a:r>
              <a:rPr lang="en-GB" dirty="0"/>
              <a:t>Fourth level text goes in here</a:t>
            </a:r>
          </a:p>
          <a:p>
            <a:pPr lvl="4"/>
            <a:r>
              <a:rPr lang="en-GB" dirty="0"/>
              <a:t>Fifth level text goes in here</a:t>
            </a:r>
            <a:endParaRPr lang="en-US" dirty="0"/>
          </a:p>
        </p:txBody>
      </p:sp>
      <p:sp>
        <p:nvSpPr>
          <p:cNvPr id="12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0029600" y="6308255"/>
            <a:ext cx="2159224" cy="2160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ctr">
              <a:defRPr sz="900" b="1">
                <a:solidFill>
                  <a:schemeClr val="bg1"/>
                </a:solidFill>
              </a:defRPr>
            </a:lvl1pPr>
          </a:lstStyle>
          <a:p>
            <a:fld id="{E4AB80EA-DB86-D849-B86F-15DAF31F0474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4" name="Picture 13" descr="ECMWF_Master_Logo_WHITE_nostrap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0000" y="6308255"/>
            <a:ext cx="1342372" cy="230657"/>
          </a:xfrm>
          <a:prstGeom prst="rect">
            <a:avLst/>
          </a:prstGeom>
        </p:spPr>
      </p:pic>
      <p:sp>
        <p:nvSpPr>
          <p:cNvPr id="16" name="Footer Placeholder 11"/>
          <p:cNvSpPr>
            <a:spLocks noGrp="1"/>
          </p:cNvSpPr>
          <p:nvPr>
            <p:ph type="ftr" sz="quarter" idx="3"/>
          </p:nvPr>
        </p:nvSpPr>
        <p:spPr>
          <a:xfrm>
            <a:off x="2422372" y="6308255"/>
            <a:ext cx="4053639" cy="230657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>
              <a:defRPr sz="900" b="1" cap="all" baseline="0"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 dirty="0"/>
              <a:t>European Centre for Medium-Range Weather Forecasts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F7209AD1-9306-4A0C-B645-FD28D983E67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F88E2B3C-4346-44D9-A7BB-E8E4E5C5B40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6B4BF709-E0AF-4F70-AD86-E593ED52F4F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2572B1E-CB7C-4E7B-BD2B-5537C1648A2A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9849650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ED04A28D-9CC9-45F3-B19C-3453D7045B0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D8F315F1-E772-457D-9615-8CA2F23DA4E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8C73CDD3-11E8-48D0-997D-A6DAD107947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B80B137-A10A-4359-AD17-A9283232CDAE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3508083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52E83-51D7-45F7-869A-6940EB94BC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15E5CC-D08B-4EC5-9324-59489AFACC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B29D3D-B8CA-4D19-B673-DD74E70214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67A5D-6A86-4251-9539-1CE7B924C90B}" type="datetimeFigureOut">
              <a:rPr lang="en-GB" smtClean="0"/>
              <a:t>25/05/2021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BF0BE4-0056-4B4F-BE8C-4FA77A884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843D78-1172-48AE-8179-1DA6E1953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8B994-9C2A-43E1-A766-FDC6B59566C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7548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3F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owerPoint_strip3.png"/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0" y="0"/>
            <a:ext cx="182880" cy="68580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1" r:id="rId4"/>
    <p:sldLayoutId id="2147483653" r:id="rId5"/>
    <p:sldLayoutId id="2147483654" r:id="rId6"/>
    <p:sldLayoutId id="2147483656" r:id="rId7"/>
  </p:sldLayoutIdLst>
  <p:hf hdr="0" dt="0"/>
  <p:txStyles>
    <p:titleStyle>
      <a:lvl1pPr algn="l" defTabSz="457200" rtl="0" eaLnBrk="1" latinLnBrk="0" hangingPunct="1">
        <a:lnSpc>
          <a:spcPts val="2800"/>
        </a:lnSpc>
        <a:spcBef>
          <a:spcPct val="0"/>
        </a:spcBef>
        <a:buNone/>
        <a:defRPr sz="2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chemeClr val="bg1"/>
        </a:buClr>
        <a:buFont typeface="Arial"/>
        <a:buChar char="•"/>
        <a:defRPr sz="3200" kern="12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Clr>
          <a:schemeClr val="bg1"/>
        </a:buClr>
        <a:buFont typeface="Arial"/>
        <a:buChar char="–"/>
        <a:defRPr sz="28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Clr>
          <a:schemeClr val="bg1"/>
        </a:buClr>
        <a:buFont typeface="Arial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Clr>
          <a:schemeClr val="bg1"/>
        </a:buClr>
        <a:buFont typeface="Arial"/>
        <a:buChar char="–"/>
        <a:defRPr sz="20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Clr>
          <a:schemeClr val="bg1"/>
        </a:buClr>
        <a:buFont typeface="Arial"/>
        <a:buChar char="»"/>
        <a:defRPr sz="20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gif"/><Relationship Id="rId5" Type="http://schemas.openxmlformats.org/officeDocument/2006/relationships/image" Target="../media/image27.gif"/><Relationship Id="rId4" Type="http://schemas.openxmlformats.org/officeDocument/2006/relationships/image" Target="../media/image26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1.gif"/><Relationship Id="rId4" Type="http://schemas.openxmlformats.org/officeDocument/2006/relationships/image" Target="../media/image30.tif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gi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gif"/><Relationship Id="rId3" Type="http://schemas.openxmlformats.org/officeDocument/2006/relationships/image" Target="../media/image10.gif"/><Relationship Id="rId7" Type="http://schemas.openxmlformats.org/officeDocument/2006/relationships/image" Target="../media/image14.gif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gif"/><Relationship Id="rId5" Type="http://schemas.openxmlformats.org/officeDocument/2006/relationships/image" Target="../media/image12.gif"/><Relationship Id="rId4" Type="http://schemas.openxmlformats.org/officeDocument/2006/relationships/image" Target="../media/image11.gif"/><Relationship Id="rId9" Type="http://schemas.openxmlformats.org/officeDocument/2006/relationships/image" Target="../media/image16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212436" y="606256"/>
            <a:ext cx="11911734" cy="466474"/>
          </a:xfrm>
        </p:spPr>
        <p:txBody>
          <a:bodyPr/>
          <a:lstStyle/>
          <a:p>
            <a:pPr algn="ctr"/>
            <a:r>
              <a:rPr lang="en-US" sz="2800" dirty="0"/>
              <a:t>Use of IASI in the ECMWF model: evolution and recent advances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/>
          </p:nvPr>
        </p:nvSpPr>
        <p:spPr>
          <a:xfrm>
            <a:off x="1679710" y="2071585"/>
            <a:ext cx="7869600" cy="743280"/>
          </a:xfrm>
        </p:spPr>
        <p:txBody>
          <a:bodyPr/>
          <a:lstStyle/>
          <a:p>
            <a:pPr algn="ctr"/>
            <a:r>
              <a:rPr lang="en-US" dirty="0"/>
              <a:t>Marco Matricardi </a:t>
            </a:r>
          </a:p>
          <a:p>
            <a:pPr algn="ctr"/>
            <a:r>
              <a:rPr lang="en-US" dirty="0"/>
              <a:t>ECMWF 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2"/>
          </p:nvPr>
        </p:nvSpPr>
        <p:spPr>
          <a:xfrm>
            <a:off x="-628424" y="3365573"/>
            <a:ext cx="11911734" cy="307777"/>
          </a:xfrm>
        </p:spPr>
        <p:txBody>
          <a:bodyPr/>
          <a:lstStyle/>
          <a:p>
            <a:pPr algn="r"/>
            <a:r>
              <a:rPr lang="en-US" dirty="0"/>
              <a:t>with contributions from Mohamed </a:t>
            </a:r>
            <a:r>
              <a:rPr lang="en-US" dirty="0" err="1"/>
              <a:t>Dahoui</a:t>
            </a:r>
            <a:r>
              <a:rPr lang="en-US" dirty="0"/>
              <a:t>, </a:t>
            </a:r>
            <a:r>
              <a:rPr lang="en-US" dirty="0" err="1"/>
              <a:t>Reima</a:t>
            </a:r>
            <a:r>
              <a:rPr lang="en-US" dirty="0"/>
              <a:t> </a:t>
            </a:r>
            <a:r>
              <a:rPr lang="en-US" dirty="0" err="1"/>
              <a:t>Eeresmaa</a:t>
            </a:r>
            <a:r>
              <a:rPr lang="en-US" dirty="0"/>
              <a:t>, Tony McNally, Kirsti Salonen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2007212" y="4648977"/>
            <a:ext cx="7869600" cy="256480"/>
          </a:xfrm>
        </p:spPr>
        <p:txBody>
          <a:bodyPr/>
          <a:lstStyle/>
          <a:p>
            <a:pPr algn="ctr"/>
            <a:r>
              <a:rPr lang="en-US" sz="2000" dirty="0"/>
              <a:t>IASI Exploitation Review – 27 May 2021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>
          <a:xfrm>
            <a:off x="6167061" y="1267406"/>
            <a:ext cx="5383894" cy="4986000"/>
          </a:xfrm>
        </p:spPr>
        <p:txBody>
          <a:bodyPr/>
          <a:lstStyle/>
          <a:p>
            <a:pPr indent="0" algn="ctr">
              <a:buNone/>
            </a:pPr>
            <a:r>
              <a:rPr lang="en-US" i="1" dirty="0"/>
              <a:t>Aerosol type classification on </a:t>
            </a:r>
            <a:r>
              <a:rPr lang="en-US" i="1" dirty="0" err="1"/>
              <a:t>Metop</a:t>
            </a:r>
            <a:r>
              <a:rPr lang="en-US" i="1" dirty="0"/>
              <a:t>-B IASI data on 23 June 2019. Red, blue, and black indicate Saharan dust, volcanic ash, and unclassified aerosol, respectively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3B0B0F-E794-1244-9699-107C60B9C23A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European Centre for Medium-Range Weather Forecasts</a:t>
            </a:r>
            <a:endParaRPr lang="en-US" dirty="0"/>
          </a:p>
        </p:txBody>
      </p:sp>
      <p:pic>
        <p:nvPicPr>
          <p:cNvPr id="6" name="Image1">
            <a:extLst>
              <a:ext uri="{FF2B5EF4-FFF2-40B4-BE49-F238E27FC236}">
                <a16:creationId xmlns:a16="http://schemas.microsoft.com/office/drawing/2014/main" id="{8FAEAD51-B7A0-4AF3-870C-74FD6BE6237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 bwMode="auto">
          <a:xfrm>
            <a:off x="5842625" y="2493973"/>
            <a:ext cx="6032766" cy="309662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6BA05FE-7ED4-494A-B22F-0465977C18D9}"/>
              </a:ext>
            </a:extLst>
          </p:cNvPr>
          <p:cNvSpPr txBox="1"/>
          <p:nvPr/>
        </p:nvSpPr>
        <p:spPr>
          <a:xfrm>
            <a:off x="231495" y="151263"/>
            <a:ext cx="119573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Improvement in the use of IASI data at locations contaminated by aerosols</a:t>
            </a:r>
            <a:endParaRPr lang="en-GB" sz="28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395D901-D86A-4E8A-867A-C6E1DE77E09A}"/>
              </a:ext>
            </a:extLst>
          </p:cNvPr>
          <p:cNvSpPr txBox="1"/>
          <p:nvPr/>
        </p:nvSpPr>
        <p:spPr>
          <a:xfrm>
            <a:off x="320383" y="1337792"/>
            <a:ext cx="5076406" cy="3970318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Previously, the presence of aerosol in the IASI field-of-view resulted in a full-spectrum rejection with no channels being allowed to enter the assimilation. </a:t>
            </a:r>
          </a:p>
          <a:p>
            <a:endParaRPr lang="en-US" dirty="0">
              <a:solidFill>
                <a:srgbClr val="FFFF00"/>
              </a:solidFill>
            </a:endParaRPr>
          </a:p>
          <a:p>
            <a:endParaRPr lang="en-US" dirty="0">
              <a:solidFill>
                <a:srgbClr val="FFFF00"/>
              </a:solidFill>
            </a:endParaRPr>
          </a:p>
          <a:p>
            <a:r>
              <a:rPr lang="en-US" dirty="0">
                <a:solidFill>
                  <a:srgbClr val="FFFF00"/>
                </a:solidFill>
              </a:rPr>
              <a:t>Now, aerosol-related data rejections are limited to affected channels only. As a result, the amount of assimilated data is considerably increased for stratospheric and upper-tropospheric channels, due to the fact that aerosol layers are frequently confined to the lower- and mid-troposphere.</a:t>
            </a:r>
            <a:endParaRPr lang="en-GB" dirty="0">
              <a:solidFill>
                <a:srgbClr val="FFFF00"/>
              </a:solidFill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805009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729D93FD-DAA0-416C-81DA-DBF988804D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5715" y="3813270"/>
            <a:ext cx="2828925" cy="2321433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3B0B0F-E794-1244-9699-107C60B9C23A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 dirty="0"/>
              <a:t>European Centre for Medium-Range Weather Forecasts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E0E4FF-0C7A-477D-B27F-82F41D9992C0}"/>
              </a:ext>
            </a:extLst>
          </p:cNvPr>
          <p:cNvSpPr txBox="1"/>
          <p:nvPr/>
        </p:nvSpPr>
        <p:spPr>
          <a:xfrm>
            <a:off x="218554" y="473066"/>
            <a:ext cx="11912544" cy="615553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1600" b="1" dirty="0"/>
              <a:t>Upgrade of Infrared Radiative Transfer, Spectroscopy and Trace Gas Assumptions used in the IASI simulations</a:t>
            </a:r>
          </a:p>
          <a:p>
            <a:pPr algn="ctr"/>
            <a:endParaRPr lang="en-GB" b="1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6FCE173A-5B8B-4F34-80B5-4C8E5CC3F1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143" y="76806"/>
            <a:ext cx="11603973" cy="369332"/>
          </a:xfrm>
        </p:spPr>
        <p:txBody>
          <a:bodyPr/>
          <a:lstStyle/>
          <a:p>
            <a:pPr algn="ctr"/>
            <a:r>
              <a:rPr lang="en-GB" b="1" dirty="0">
                <a:solidFill>
                  <a:schemeClr val="bg1"/>
                </a:solidFill>
              </a:rPr>
              <a:t>Radiative transfer improvements for IASI</a:t>
            </a:r>
            <a:endParaRPr lang="en-GB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6532BCC-DB9D-48E2-AA6E-8D2CD04A4A16}"/>
              </a:ext>
            </a:extLst>
          </p:cNvPr>
          <p:cNvSpPr txBox="1"/>
          <p:nvPr/>
        </p:nvSpPr>
        <p:spPr>
          <a:xfrm>
            <a:off x="2770753" y="1598964"/>
            <a:ext cx="3603795" cy="646331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chemeClr val="bg1"/>
                </a:solidFill>
              </a:rPr>
              <a:t>State-of-the-art spectroscopy / CO</a:t>
            </a:r>
            <a:r>
              <a:rPr lang="en-GB" sz="1200" baseline="-25000" dirty="0">
                <a:solidFill>
                  <a:schemeClr val="bg1"/>
                </a:solidFill>
              </a:rPr>
              <a:t>2 </a:t>
            </a:r>
            <a:r>
              <a:rPr lang="en-GB" sz="1200" dirty="0">
                <a:solidFill>
                  <a:schemeClr val="bg1"/>
                </a:solidFill>
              </a:rPr>
              <a:t>(CH</a:t>
            </a:r>
            <a:r>
              <a:rPr lang="en-GB" sz="1200" baseline="-25000" dirty="0">
                <a:solidFill>
                  <a:schemeClr val="bg1"/>
                </a:solidFill>
              </a:rPr>
              <a:t>4</a:t>
            </a:r>
            <a:r>
              <a:rPr lang="en-GB" sz="1200" dirty="0">
                <a:solidFill>
                  <a:schemeClr val="bg1"/>
                </a:solidFill>
              </a:rPr>
              <a:t>) line mixing / water vapour continuum → more accurate simulations</a:t>
            </a:r>
            <a:endParaRPr lang="en-GB" sz="1200" baseline="-25000" dirty="0">
              <a:solidFill>
                <a:schemeClr val="bg1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96D8182-5E55-4814-A815-CCCB1F5EAA6F}"/>
              </a:ext>
            </a:extLst>
          </p:cNvPr>
          <p:cNvSpPr txBox="1"/>
          <p:nvPr/>
        </p:nvSpPr>
        <p:spPr>
          <a:xfrm>
            <a:off x="9419593" y="1982828"/>
            <a:ext cx="2456523" cy="276999"/>
          </a:xfrm>
          <a:prstGeom prst="rect">
            <a:avLst/>
          </a:prstGeom>
          <a:solidFill>
            <a:schemeClr val="accent5"/>
          </a:solidFill>
          <a:ln w="12700"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200" b="1" i="1" dirty="0">
                <a:solidFill>
                  <a:schemeClr val="bg1"/>
                </a:solidFill>
              </a:rPr>
              <a:t>Forecast  scores: temperature</a:t>
            </a:r>
            <a:endParaRPr lang="en-GB" sz="1200" b="1" dirty="0">
              <a:solidFill>
                <a:schemeClr val="bg1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1E085B0-C61A-48FC-B27B-88963EB8792B}"/>
              </a:ext>
            </a:extLst>
          </p:cNvPr>
          <p:cNvSpPr txBox="1"/>
          <p:nvPr/>
        </p:nvSpPr>
        <p:spPr>
          <a:xfrm>
            <a:off x="3850591" y="3320348"/>
            <a:ext cx="936023" cy="276999"/>
          </a:xfrm>
          <a:prstGeom prst="rect">
            <a:avLst/>
          </a:prstGeom>
          <a:solidFill>
            <a:schemeClr val="accent5"/>
          </a:solidFill>
          <a:ln w="12700"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200" b="1" i="1" dirty="0">
                <a:solidFill>
                  <a:schemeClr val="bg1"/>
                </a:solidFill>
              </a:rPr>
              <a:t>IASI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564CC37-C52C-4923-8EF1-26BF79AFBBCB}"/>
              </a:ext>
            </a:extLst>
          </p:cNvPr>
          <p:cNvSpPr txBox="1"/>
          <p:nvPr/>
        </p:nvSpPr>
        <p:spPr>
          <a:xfrm>
            <a:off x="6578423" y="3321769"/>
            <a:ext cx="1833070" cy="276999"/>
          </a:xfrm>
          <a:prstGeom prst="rect">
            <a:avLst/>
          </a:prstGeom>
          <a:solidFill>
            <a:schemeClr val="accent5"/>
          </a:solidFill>
          <a:ln w="12700"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200" b="1" i="1" dirty="0">
                <a:solidFill>
                  <a:schemeClr val="bg1"/>
                </a:solidFill>
              </a:rPr>
              <a:t>IASI: bias correction</a:t>
            </a:r>
          </a:p>
        </p:txBody>
      </p:sp>
      <p:sp>
        <p:nvSpPr>
          <p:cNvPr id="60" name="Right Brace 59">
            <a:extLst>
              <a:ext uri="{FF2B5EF4-FFF2-40B4-BE49-F238E27FC236}">
                <a16:creationId xmlns:a16="http://schemas.microsoft.com/office/drawing/2014/main" id="{7AE7FD00-5BC2-49A2-99E8-71D0C00148F9}"/>
              </a:ext>
            </a:extLst>
          </p:cNvPr>
          <p:cNvSpPr/>
          <p:nvPr/>
        </p:nvSpPr>
        <p:spPr>
          <a:xfrm>
            <a:off x="4572651" y="5074898"/>
            <a:ext cx="318535" cy="548817"/>
          </a:xfrm>
          <a:prstGeom prst="rightBrac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1" name="Right Brace 60">
            <a:extLst>
              <a:ext uri="{FF2B5EF4-FFF2-40B4-BE49-F238E27FC236}">
                <a16:creationId xmlns:a16="http://schemas.microsoft.com/office/drawing/2014/main" id="{A82115FE-E4A9-4D5C-ADBE-EF92E3949BE8}"/>
              </a:ext>
            </a:extLst>
          </p:cNvPr>
          <p:cNvSpPr/>
          <p:nvPr/>
        </p:nvSpPr>
        <p:spPr>
          <a:xfrm>
            <a:off x="4572651" y="4536997"/>
            <a:ext cx="318535" cy="456627"/>
          </a:xfrm>
          <a:prstGeom prst="rightBrac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2" name="Right Brace 61">
            <a:extLst>
              <a:ext uri="{FF2B5EF4-FFF2-40B4-BE49-F238E27FC236}">
                <a16:creationId xmlns:a16="http://schemas.microsoft.com/office/drawing/2014/main" id="{1B6B5D7C-FE50-477B-9B2F-94566297BF3B}"/>
              </a:ext>
            </a:extLst>
          </p:cNvPr>
          <p:cNvSpPr/>
          <p:nvPr/>
        </p:nvSpPr>
        <p:spPr>
          <a:xfrm>
            <a:off x="4694008" y="4429952"/>
            <a:ext cx="248217" cy="75707"/>
          </a:xfrm>
          <a:prstGeom prst="rightBrac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3" name="Right Brace 62">
            <a:extLst>
              <a:ext uri="{FF2B5EF4-FFF2-40B4-BE49-F238E27FC236}">
                <a16:creationId xmlns:a16="http://schemas.microsoft.com/office/drawing/2014/main" id="{D607201C-C247-4173-ADEF-53AC80166452}"/>
              </a:ext>
            </a:extLst>
          </p:cNvPr>
          <p:cNvSpPr/>
          <p:nvPr/>
        </p:nvSpPr>
        <p:spPr>
          <a:xfrm>
            <a:off x="4507324" y="4106742"/>
            <a:ext cx="248217" cy="193915"/>
          </a:xfrm>
          <a:prstGeom prst="rightBrac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7CB0EB2A-27C5-46DD-BA35-AE44771372A6}"/>
              </a:ext>
            </a:extLst>
          </p:cNvPr>
          <p:cNvSpPr txBox="1"/>
          <p:nvPr/>
        </p:nvSpPr>
        <p:spPr>
          <a:xfrm>
            <a:off x="4731919" y="4100602"/>
            <a:ext cx="449681" cy="20005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700" b="1" dirty="0"/>
              <a:t>H</a:t>
            </a:r>
            <a:r>
              <a:rPr lang="en-GB" sz="700" b="1" baseline="-25000" dirty="0"/>
              <a:t>2</a:t>
            </a:r>
            <a:r>
              <a:rPr lang="en-GB" sz="700" b="1" dirty="0"/>
              <a:t>O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55517F22-6168-447A-B548-3B3CF5B68A3D}"/>
              </a:ext>
            </a:extLst>
          </p:cNvPr>
          <p:cNvSpPr txBox="1"/>
          <p:nvPr/>
        </p:nvSpPr>
        <p:spPr>
          <a:xfrm>
            <a:off x="5004131" y="4348036"/>
            <a:ext cx="449681" cy="20005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700" b="1" dirty="0"/>
              <a:t>O</a:t>
            </a:r>
            <a:r>
              <a:rPr lang="en-GB" sz="700" b="1" baseline="-25000" dirty="0"/>
              <a:t>3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8EEDD579-40F0-4BCE-8221-722D8970725E}"/>
              </a:ext>
            </a:extLst>
          </p:cNvPr>
          <p:cNvSpPr txBox="1"/>
          <p:nvPr/>
        </p:nvSpPr>
        <p:spPr>
          <a:xfrm>
            <a:off x="4951410" y="4718712"/>
            <a:ext cx="927027" cy="20005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700" b="1" dirty="0"/>
              <a:t>T: troposphere</a:t>
            </a:r>
          </a:p>
        </p:txBody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id="{B598E1FF-80A2-44CD-9DF0-B4BDD9BA77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1308" y="3798106"/>
            <a:ext cx="3143250" cy="2428875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1F27DB89-8F4F-4CD7-97C7-B43C47BEA19A}"/>
              </a:ext>
            </a:extLst>
          </p:cNvPr>
          <p:cNvSpPr txBox="1"/>
          <p:nvPr/>
        </p:nvSpPr>
        <p:spPr>
          <a:xfrm>
            <a:off x="4951410" y="5351275"/>
            <a:ext cx="852118" cy="20005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700" b="1" dirty="0"/>
              <a:t>T: stratosphere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0A42F2AA-F3CC-4BC9-9125-E2AD261DACF6}"/>
              </a:ext>
            </a:extLst>
          </p:cNvPr>
          <p:cNvSpPr txBox="1"/>
          <p:nvPr/>
        </p:nvSpPr>
        <p:spPr>
          <a:xfrm>
            <a:off x="6975504" y="4876368"/>
            <a:ext cx="1392781" cy="184666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600" b="1" dirty="0"/>
              <a:t> Troposphere/Surface                   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5FE52DDF-9297-456B-8A27-8357DFA4287C}"/>
              </a:ext>
            </a:extLst>
          </p:cNvPr>
          <p:cNvSpPr txBox="1"/>
          <p:nvPr/>
        </p:nvSpPr>
        <p:spPr>
          <a:xfrm>
            <a:off x="6250973" y="4881653"/>
            <a:ext cx="679653" cy="184666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600" b="1" dirty="0"/>
              <a:t> Stratosphere                   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EF961084-19C9-448E-932F-02513F4C647E}"/>
              </a:ext>
            </a:extLst>
          </p:cNvPr>
          <p:cNvSpPr txBox="1"/>
          <p:nvPr/>
        </p:nvSpPr>
        <p:spPr>
          <a:xfrm>
            <a:off x="6485348" y="5965803"/>
            <a:ext cx="497822" cy="184666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600" b="1" dirty="0"/>
              <a:t>Ozone                   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A839C5B3-1CF5-471A-A7A0-B3C5062241FE}"/>
              </a:ext>
            </a:extLst>
          </p:cNvPr>
          <p:cNvSpPr txBox="1"/>
          <p:nvPr/>
        </p:nvSpPr>
        <p:spPr>
          <a:xfrm>
            <a:off x="7239838" y="5965803"/>
            <a:ext cx="679654" cy="184666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600" b="1" dirty="0"/>
              <a:t>Water vapour                  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E8928BC-1551-441F-955D-3D9AB5BE56EB}"/>
              </a:ext>
            </a:extLst>
          </p:cNvPr>
          <p:cNvSpPr txBox="1"/>
          <p:nvPr/>
        </p:nvSpPr>
        <p:spPr>
          <a:xfrm>
            <a:off x="6691230" y="1609035"/>
            <a:ext cx="2456523" cy="646331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chemeClr val="bg1"/>
                </a:solidFill>
              </a:rPr>
              <a:t>RTTOV V9 fast transmittance model for variable CO</a:t>
            </a:r>
            <a:r>
              <a:rPr lang="en-GB" sz="1200" baseline="-25000" dirty="0">
                <a:solidFill>
                  <a:schemeClr val="bg1"/>
                </a:solidFill>
              </a:rPr>
              <a:t>2</a:t>
            </a:r>
            <a:r>
              <a:rPr lang="en-GB" sz="1200" dirty="0">
                <a:solidFill>
                  <a:schemeClr val="bg1"/>
                </a:solidFill>
              </a:rPr>
              <a:t> → smaller biases 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4E5D330-90ED-412A-9714-3B5150FF35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464" y="2446773"/>
            <a:ext cx="2200275" cy="180555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C054C81-A926-4752-8D44-F7C2A9FA7B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3934" y="4818739"/>
            <a:ext cx="2200275" cy="1805559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091F3C5E-C9E0-4B2F-BF0F-77368B45E75F}"/>
              </a:ext>
            </a:extLst>
          </p:cNvPr>
          <p:cNvSpPr txBox="1"/>
          <p:nvPr/>
        </p:nvSpPr>
        <p:spPr>
          <a:xfrm>
            <a:off x="890073" y="4482588"/>
            <a:ext cx="936023" cy="276999"/>
          </a:xfrm>
          <a:prstGeom prst="rect">
            <a:avLst/>
          </a:prstGeom>
          <a:solidFill>
            <a:schemeClr val="accent5"/>
          </a:solidFill>
          <a:ln w="12700"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200" b="1" i="1" dirty="0">
                <a:solidFill>
                  <a:schemeClr val="bg1"/>
                </a:solidFill>
              </a:rPr>
              <a:t>ATMS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2DB3731-21C5-4F59-B4C0-268F47ED5CD9}"/>
              </a:ext>
            </a:extLst>
          </p:cNvPr>
          <p:cNvSpPr txBox="1"/>
          <p:nvPr/>
        </p:nvSpPr>
        <p:spPr>
          <a:xfrm>
            <a:off x="420442" y="2107854"/>
            <a:ext cx="1971279" cy="276999"/>
          </a:xfrm>
          <a:prstGeom prst="rect">
            <a:avLst/>
          </a:prstGeom>
          <a:solidFill>
            <a:schemeClr val="accent5"/>
          </a:solidFill>
          <a:ln w="12700"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200" b="1" i="1" dirty="0">
                <a:solidFill>
                  <a:schemeClr val="bg1"/>
                </a:solidFill>
              </a:rPr>
              <a:t>Radiosonde: Temp-T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BA40A34-B7D2-459E-AFC2-29B24F1573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66974" y="2446773"/>
            <a:ext cx="2863215" cy="4214813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B69FC7A-A8A5-44D8-BCC8-B56AD0D9363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902411" y="6918192"/>
            <a:ext cx="7869601" cy="4986000"/>
          </a:xfrm>
        </p:spPr>
        <p:txBody>
          <a:bodyPr/>
          <a:lstStyle/>
          <a:p>
            <a:pPr marL="360000" lvl="1" indent="0">
              <a:buNone/>
            </a:pPr>
            <a:r>
              <a:rPr lang="en-GB" dirty="0"/>
              <a:t>`</a:t>
            </a:r>
          </a:p>
        </p:txBody>
      </p:sp>
      <p:sp>
        <p:nvSpPr>
          <p:cNvPr id="38" name="Arrow: Down 37">
            <a:extLst>
              <a:ext uri="{FF2B5EF4-FFF2-40B4-BE49-F238E27FC236}">
                <a16:creationId xmlns:a16="http://schemas.microsoft.com/office/drawing/2014/main" id="{2E895906-7392-4249-9D38-3F7708CF5A5A}"/>
              </a:ext>
            </a:extLst>
          </p:cNvPr>
          <p:cNvSpPr/>
          <p:nvPr/>
        </p:nvSpPr>
        <p:spPr>
          <a:xfrm flipH="1">
            <a:off x="4448941" y="1103320"/>
            <a:ext cx="254592" cy="489067"/>
          </a:xfrm>
          <a:prstGeom prst="down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/>
          </a:p>
        </p:txBody>
      </p:sp>
      <p:sp>
        <p:nvSpPr>
          <p:cNvPr id="43" name="Arrow: Down 42">
            <a:extLst>
              <a:ext uri="{FF2B5EF4-FFF2-40B4-BE49-F238E27FC236}">
                <a16:creationId xmlns:a16="http://schemas.microsoft.com/office/drawing/2014/main" id="{3901640D-E08E-4F1A-ACA7-9C87B0D9A705}"/>
              </a:ext>
            </a:extLst>
          </p:cNvPr>
          <p:cNvSpPr/>
          <p:nvPr/>
        </p:nvSpPr>
        <p:spPr>
          <a:xfrm flipH="1">
            <a:off x="7671894" y="1111176"/>
            <a:ext cx="260708" cy="489067"/>
          </a:xfrm>
          <a:prstGeom prst="down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365209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6ECCD90B-B12B-D642-95E4-138B9DFC2EA8}"/>
              </a:ext>
            </a:extLst>
          </p:cNvPr>
          <p:cNvSpPr txBox="1">
            <a:spLocks/>
          </p:cNvSpPr>
          <p:nvPr/>
        </p:nvSpPr>
        <p:spPr>
          <a:xfrm>
            <a:off x="316111" y="164125"/>
            <a:ext cx="11756206" cy="806703"/>
          </a:xfrm>
          <a:prstGeom prst="rect">
            <a:avLst/>
          </a:prstGeom>
          <a:noFill/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2800" dirty="0">
                <a:solidFill>
                  <a:schemeClr val="bg1"/>
                </a:solidFill>
                <a:latin typeface="Arial"/>
              </a:rPr>
              <a:t>Exploitation of the full information of IASI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F130169-9695-184D-87E4-09620F259D0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9" t="12490" r="6485" b="5942"/>
          <a:stretch/>
        </p:blipFill>
        <p:spPr>
          <a:xfrm>
            <a:off x="226865" y="2248867"/>
            <a:ext cx="3467880" cy="243688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A1EF9EF-72FE-904D-A7E9-D7D74F84730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4" t="12612" r="8219" b="5192"/>
          <a:stretch/>
        </p:blipFill>
        <p:spPr>
          <a:xfrm>
            <a:off x="4041164" y="2200886"/>
            <a:ext cx="3352800" cy="2400092"/>
          </a:xfrm>
          <a:prstGeom prst="rect">
            <a:avLst/>
          </a:prstGeom>
        </p:spPr>
      </p:pic>
      <p:sp>
        <p:nvSpPr>
          <p:cNvPr id="5" name="Right Arrow 4">
            <a:extLst>
              <a:ext uri="{FF2B5EF4-FFF2-40B4-BE49-F238E27FC236}">
                <a16:creationId xmlns:a16="http://schemas.microsoft.com/office/drawing/2014/main" id="{EF604400-626B-E84E-AA99-6C0DB43D869A}"/>
              </a:ext>
            </a:extLst>
          </p:cNvPr>
          <p:cNvSpPr/>
          <p:nvPr/>
        </p:nvSpPr>
        <p:spPr>
          <a:xfrm>
            <a:off x="7623117" y="2830227"/>
            <a:ext cx="963049" cy="437715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B44A2D-DE66-6247-93B1-C09FA76A16F3}"/>
              </a:ext>
            </a:extLst>
          </p:cNvPr>
          <p:cNvSpPr txBox="1"/>
          <p:nvPr/>
        </p:nvSpPr>
        <p:spPr>
          <a:xfrm>
            <a:off x="689759" y="1951160"/>
            <a:ext cx="2683748" cy="276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sz="1200" b="1" dirty="0">
                <a:latin typeface="Arial" panose="020B0604020202020204" pitchFamily="34" charset="0"/>
                <a:cs typeface="Arial" panose="020B0604020202020204" pitchFamily="34" charset="0"/>
              </a:rPr>
              <a:t>The 220 operational IASI channels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4EA3EC-79C6-2B4E-B7CE-D4E63F37E8F4}"/>
              </a:ext>
            </a:extLst>
          </p:cNvPr>
          <p:cNvSpPr txBox="1"/>
          <p:nvPr/>
        </p:nvSpPr>
        <p:spPr>
          <a:xfrm>
            <a:off x="4430464" y="1821682"/>
            <a:ext cx="2658100" cy="276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sz="1200" b="1" dirty="0">
                <a:latin typeface="Arial" panose="020B0604020202020204" pitchFamily="34" charset="0"/>
                <a:cs typeface="Arial" panose="020B0604020202020204" pitchFamily="34" charset="0"/>
              </a:rPr>
              <a:t>Information of 5421 IASI channels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FEBB17-D004-AE44-A07B-D0E99C43FEFA}"/>
              </a:ext>
            </a:extLst>
          </p:cNvPr>
          <p:cNvSpPr txBox="1"/>
          <p:nvPr/>
        </p:nvSpPr>
        <p:spPr>
          <a:xfrm>
            <a:off x="7461622" y="3426643"/>
            <a:ext cx="1390813" cy="6463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1200" b="1" dirty="0">
                <a:latin typeface="Arial" panose="020B0604020202020204" pitchFamily="34" charset="0"/>
                <a:cs typeface="Arial" panose="020B0604020202020204" pitchFamily="34" charset="0"/>
              </a:rPr>
              <a:t>Assimilating </a:t>
            </a:r>
            <a:r>
              <a:rPr lang="en-GB" sz="12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400</a:t>
            </a:r>
            <a:r>
              <a:rPr lang="en-GB" sz="1200" b="1" dirty="0">
                <a:latin typeface="Arial" panose="020B0604020202020204" pitchFamily="34" charset="0"/>
                <a:cs typeface="Arial" panose="020B0604020202020204" pitchFamily="34" charset="0"/>
              </a:rPr>
              <a:t> reconstructed radiances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E6102DB-8555-AB4F-82CF-416BD7636F30}"/>
              </a:ext>
            </a:extLst>
          </p:cNvPr>
          <p:cNvSpPr txBox="1"/>
          <p:nvPr/>
        </p:nvSpPr>
        <p:spPr>
          <a:xfrm>
            <a:off x="226865" y="4932743"/>
            <a:ext cx="3467880" cy="1569660"/>
          </a:xfrm>
          <a:prstGeom prst="rect">
            <a:avLst/>
          </a:prstGeom>
          <a:solidFill>
            <a:srgbClr val="FFFF00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600" dirty="0"/>
              <a:t>By assimilating the full IASI LW/MW spectrum via reconstructed radiances derived from truncated PCA we can extract even more information from these observations.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34576AD-DCF2-7148-AD5F-55D809A821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1347" y="4685756"/>
            <a:ext cx="4118763" cy="212669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B96AB5C-963B-3743-BE33-CA771BE79EBB}"/>
              </a:ext>
            </a:extLst>
          </p:cNvPr>
          <p:cNvSpPr txBox="1"/>
          <p:nvPr/>
        </p:nvSpPr>
        <p:spPr>
          <a:xfrm>
            <a:off x="370452" y="812075"/>
            <a:ext cx="115402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rgbClr val="FFFF00"/>
                </a:solidFill>
              </a:rPr>
              <a:t>Technology is being developed to use the </a:t>
            </a:r>
            <a:r>
              <a:rPr lang="en-GB" sz="2400" u="sng" dirty="0">
                <a:solidFill>
                  <a:srgbClr val="FFFF00"/>
                </a:solidFill>
              </a:rPr>
              <a:t>full IASI </a:t>
            </a:r>
            <a:r>
              <a:rPr lang="en-GB" sz="2400" dirty="0">
                <a:solidFill>
                  <a:srgbClr val="FFFF00"/>
                </a:solidFill>
              </a:rPr>
              <a:t>longwave and </a:t>
            </a:r>
            <a:r>
              <a:rPr lang="en-GB" sz="2400" dirty="0" err="1">
                <a:solidFill>
                  <a:srgbClr val="FFFF00"/>
                </a:solidFill>
              </a:rPr>
              <a:t>midwave</a:t>
            </a:r>
            <a:r>
              <a:rPr lang="en-GB" sz="2400" dirty="0">
                <a:solidFill>
                  <a:srgbClr val="FFFF00"/>
                </a:solidFill>
              </a:rPr>
              <a:t> spectrum using radiances reconstructed from truncated principal components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58F63B5-8A0A-43C2-A766-289731E78E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20094" y="2212205"/>
            <a:ext cx="3143250" cy="242887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F6A0681-CD83-406E-96A2-03914EF23D82}"/>
              </a:ext>
            </a:extLst>
          </p:cNvPr>
          <p:cNvSpPr txBox="1"/>
          <p:nvPr/>
        </p:nvSpPr>
        <p:spPr>
          <a:xfrm>
            <a:off x="9199538" y="1821151"/>
            <a:ext cx="2584362" cy="276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sz="1200" b="1" dirty="0">
                <a:latin typeface="Arial" panose="020B0604020202020204" pitchFamily="34" charset="0"/>
                <a:cs typeface="Arial" panose="020B0604020202020204" pitchFamily="34" charset="0"/>
              </a:rPr>
              <a:t>The 400 reconstructed radiances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B5146A-9489-4A19-B356-71841CE009D7}"/>
              </a:ext>
            </a:extLst>
          </p:cNvPr>
          <p:cNvSpPr txBox="1"/>
          <p:nvPr/>
        </p:nvSpPr>
        <p:spPr>
          <a:xfrm>
            <a:off x="4415622" y="5180393"/>
            <a:ext cx="2687785" cy="1323439"/>
          </a:xfrm>
          <a:prstGeom prst="rect">
            <a:avLst/>
          </a:prstGeom>
          <a:solidFill>
            <a:srgbClr val="FFFF00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600" dirty="0"/>
              <a:t>Latest results show PCA/RR  consistently outperforming traditional radiance channels assimilation  </a:t>
            </a:r>
          </a:p>
        </p:txBody>
      </p:sp>
      <p:sp>
        <p:nvSpPr>
          <p:cNvPr id="17" name="Right Arrow 4">
            <a:extLst>
              <a:ext uri="{FF2B5EF4-FFF2-40B4-BE49-F238E27FC236}">
                <a16:creationId xmlns:a16="http://schemas.microsoft.com/office/drawing/2014/main" id="{CF766F37-5F66-4AF3-92C9-0CADDE6C32A1}"/>
              </a:ext>
            </a:extLst>
          </p:cNvPr>
          <p:cNvSpPr/>
          <p:nvPr/>
        </p:nvSpPr>
        <p:spPr>
          <a:xfrm>
            <a:off x="7114520" y="5616798"/>
            <a:ext cx="700247" cy="437715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30476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A0FFAD9B-373A-9944-BE90-6DA1207FF1FA}"/>
              </a:ext>
            </a:extLst>
          </p:cNvPr>
          <p:cNvGraphicFramePr/>
          <p:nvPr>
            <p:extLst/>
          </p:nvPr>
        </p:nvGraphicFramePr>
        <p:xfrm>
          <a:off x="1088020" y="1145894"/>
          <a:ext cx="10058401" cy="547435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1B6CE9F5-99E8-324E-A48C-9BA7BB11AB90}"/>
              </a:ext>
            </a:extLst>
          </p:cNvPr>
          <p:cNvCxnSpPr>
            <a:cxnSpLocks/>
          </p:cNvCxnSpPr>
          <p:nvPr/>
        </p:nvCxnSpPr>
        <p:spPr>
          <a:xfrm>
            <a:off x="9176571" y="4264668"/>
            <a:ext cx="0" cy="1069332"/>
          </a:xfrm>
          <a:prstGeom prst="line">
            <a:avLst/>
          </a:prstGeom>
          <a:ln w="9525">
            <a:noFill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itle 4">
            <a:extLst>
              <a:ext uri="{FF2B5EF4-FFF2-40B4-BE49-F238E27FC236}">
                <a16:creationId xmlns:a16="http://schemas.microsoft.com/office/drawing/2014/main" id="{38F2508B-B0F6-F54E-9CF6-5246758C8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258722FC-F1D5-C243-89CD-FEEAEF10841F}"/>
              </a:ext>
            </a:extLst>
          </p:cNvPr>
          <p:cNvSpPr txBox="1">
            <a:spLocks/>
          </p:cNvSpPr>
          <p:nvPr/>
        </p:nvSpPr>
        <p:spPr>
          <a:xfrm>
            <a:off x="1876199" y="307266"/>
            <a:ext cx="11798526" cy="806703"/>
          </a:xfrm>
          <a:prstGeom prst="rect">
            <a:avLst/>
          </a:prstGeom>
          <a:noFill/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999" dirty="0">
                <a:solidFill>
                  <a:schemeClr val="accent1"/>
                </a:solidFill>
                <a:latin typeface="Arial"/>
              </a:rPr>
              <a:t> </a:t>
            </a:r>
            <a:r>
              <a:rPr lang="en-GB" sz="2800" dirty="0">
                <a:solidFill>
                  <a:schemeClr val="bg1"/>
                </a:solidFill>
                <a:latin typeface="Arial"/>
              </a:rPr>
              <a:t>Impact on the forecast system (500hPa Geopotential) 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91E87D20-89F8-D343-A9FC-97C1F6C7A753}"/>
              </a:ext>
            </a:extLst>
          </p:cNvPr>
          <p:cNvCxnSpPr>
            <a:cxnSpLocks/>
          </p:cNvCxnSpPr>
          <p:nvPr/>
        </p:nvCxnSpPr>
        <p:spPr>
          <a:xfrm>
            <a:off x="2264423" y="2882885"/>
            <a:ext cx="0" cy="478381"/>
          </a:xfrm>
          <a:prstGeom prst="line">
            <a:avLst/>
          </a:prstGeom>
          <a:ln w="9525">
            <a:noFill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8B62A40-71CA-7749-950D-06B8448C54E3}"/>
              </a:ext>
            </a:extLst>
          </p:cNvPr>
          <p:cNvCxnSpPr>
            <a:cxnSpLocks/>
          </p:cNvCxnSpPr>
          <p:nvPr/>
        </p:nvCxnSpPr>
        <p:spPr>
          <a:xfrm>
            <a:off x="2007181" y="2029167"/>
            <a:ext cx="0" cy="546858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9EB54E29-B747-F143-99B0-2E9DA4816EAD}"/>
              </a:ext>
            </a:extLst>
          </p:cNvPr>
          <p:cNvCxnSpPr>
            <a:cxnSpLocks/>
          </p:cNvCxnSpPr>
          <p:nvPr/>
        </p:nvCxnSpPr>
        <p:spPr>
          <a:xfrm>
            <a:off x="2264423" y="2202782"/>
            <a:ext cx="0" cy="463550"/>
          </a:xfrm>
          <a:prstGeom prst="line">
            <a:avLst/>
          </a:prstGeom>
          <a:ln w="9525">
            <a:noFill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BF87633D-36B8-4E4C-8C81-45615060EA0C}"/>
              </a:ext>
            </a:extLst>
          </p:cNvPr>
          <p:cNvCxnSpPr>
            <a:cxnSpLocks/>
          </p:cNvCxnSpPr>
          <p:nvPr/>
        </p:nvCxnSpPr>
        <p:spPr>
          <a:xfrm>
            <a:off x="2565679" y="4159999"/>
            <a:ext cx="0" cy="377150"/>
          </a:xfrm>
          <a:prstGeom prst="line">
            <a:avLst/>
          </a:prstGeom>
          <a:ln w="9525">
            <a:noFill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F781A9E5-19C3-934A-ACF1-CF67FDF62F75}"/>
              </a:ext>
            </a:extLst>
          </p:cNvPr>
          <p:cNvCxnSpPr>
            <a:cxnSpLocks/>
          </p:cNvCxnSpPr>
          <p:nvPr/>
        </p:nvCxnSpPr>
        <p:spPr>
          <a:xfrm>
            <a:off x="2266612" y="2666332"/>
            <a:ext cx="0" cy="553603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A340901D-2161-5E43-8B75-D6BE0F08524A}"/>
              </a:ext>
            </a:extLst>
          </p:cNvPr>
          <p:cNvCxnSpPr>
            <a:cxnSpLocks/>
          </p:cNvCxnSpPr>
          <p:nvPr/>
        </p:nvCxnSpPr>
        <p:spPr>
          <a:xfrm>
            <a:off x="2565679" y="4118730"/>
            <a:ext cx="0" cy="350875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2ED9B8A6-F4AA-6442-916D-6F90C9236492}"/>
              </a:ext>
            </a:extLst>
          </p:cNvPr>
          <p:cNvCxnSpPr>
            <a:cxnSpLocks/>
          </p:cNvCxnSpPr>
          <p:nvPr/>
        </p:nvCxnSpPr>
        <p:spPr>
          <a:xfrm>
            <a:off x="4410868" y="2657012"/>
            <a:ext cx="0" cy="848331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182F462-761D-6642-B68C-82018340EA42}"/>
              </a:ext>
            </a:extLst>
          </p:cNvPr>
          <p:cNvCxnSpPr>
            <a:cxnSpLocks/>
          </p:cNvCxnSpPr>
          <p:nvPr/>
        </p:nvCxnSpPr>
        <p:spPr>
          <a:xfrm>
            <a:off x="4678283" y="3677265"/>
            <a:ext cx="0" cy="745273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68CD33A6-F4EE-2C42-B0B9-2A8E06C13B88}"/>
              </a:ext>
            </a:extLst>
          </p:cNvPr>
          <p:cNvCxnSpPr>
            <a:cxnSpLocks/>
          </p:cNvCxnSpPr>
          <p:nvPr/>
        </p:nvCxnSpPr>
        <p:spPr>
          <a:xfrm>
            <a:off x="5587239" y="5427199"/>
            <a:ext cx="0" cy="543531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864FF7CF-61F0-C54F-9BA0-E411B0E18C41}"/>
              </a:ext>
            </a:extLst>
          </p:cNvPr>
          <p:cNvCxnSpPr>
            <a:cxnSpLocks/>
          </p:cNvCxnSpPr>
          <p:nvPr/>
        </p:nvCxnSpPr>
        <p:spPr>
          <a:xfrm>
            <a:off x="5298821" y="5523527"/>
            <a:ext cx="0" cy="540782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2D6737DA-1692-3B41-A01B-87CCB03DFA9E}"/>
              </a:ext>
            </a:extLst>
          </p:cNvPr>
          <p:cNvCxnSpPr>
            <a:cxnSpLocks/>
          </p:cNvCxnSpPr>
          <p:nvPr/>
        </p:nvCxnSpPr>
        <p:spPr>
          <a:xfrm>
            <a:off x="7091873" y="4118730"/>
            <a:ext cx="0" cy="112657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99EE4C57-0D0D-774A-AC92-DFB2871EEBF7}"/>
              </a:ext>
            </a:extLst>
          </p:cNvPr>
          <p:cNvCxnSpPr>
            <a:cxnSpLocks/>
          </p:cNvCxnSpPr>
          <p:nvPr/>
        </p:nvCxnSpPr>
        <p:spPr>
          <a:xfrm>
            <a:off x="2887927" y="5565026"/>
            <a:ext cx="0" cy="267878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3B8923B4-359A-734E-AD83-56EBA505F25D}"/>
              </a:ext>
            </a:extLst>
          </p:cNvPr>
          <p:cNvCxnSpPr>
            <a:cxnSpLocks/>
          </p:cNvCxnSpPr>
          <p:nvPr/>
        </p:nvCxnSpPr>
        <p:spPr>
          <a:xfrm>
            <a:off x="3179890" y="5523527"/>
            <a:ext cx="0" cy="350875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37E491AF-9983-BB4B-AB64-51A9B8543FEF}"/>
              </a:ext>
            </a:extLst>
          </p:cNvPr>
          <p:cNvCxnSpPr>
            <a:cxnSpLocks/>
          </p:cNvCxnSpPr>
          <p:nvPr/>
        </p:nvCxnSpPr>
        <p:spPr>
          <a:xfrm>
            <a:off x="4996210" y="5155434"/>
            <a:ext cx="0" cy="543531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763183F9-B7B5-104F-B87B-A782825E8BF1}"/>
              </a:ext>
            </a:extLst>
          </p:cNvPr>
          <p:cNvCxnSpPr>
            <a:cxnSpLocks/>
          </p:cNvCxnSpPr>
          <p:nvPr/>
        </p:nvCxnSpPr>
        <p:spPr>
          <a:xfrm>
            <a:off x="6800982" y="3864107"/>
            <a:ext cx="0" cy="1346084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D37FD668-5FE4-1442-A5B3-698C17678985}"/>
              </a:ext>
            </a:extLst>
          </p:cNvPr>
          <p:cNvCxnSpPr>
            <a:cxnSpLocks/>
          </p:cNvCxnSpPr>
          <p:nvPr/>
        </p:nvCxnSpPr>
        <p:spPr>
          <a:xfrm>
            <a:off x="7411155" y="5155434"/>
            <a:ext cx="0" cy="905691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BE39EDB8-6420-C94C-8D9B-FFDEB7FC1446}"/>
              </a:ext>
            </a:extLst>
          </p:cNvPr>
          <p:cNvCxnSpPr>
            <a:cxnSpLocks/>
          </p:cNvCxnSpPr>
          <p:nvPr/>
        </p:nvCxnSpPr>
        <p:spPr>
          <a:xfrm>
            <a:off x="7695478" y="5347351"/>
            <a:ext cx="0" cy="971105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404D4351-76E6-064D-91E6-47097935C560}"/>
              </a:ext>
            </a:extLst>
          </p:cNvPr>
          <p:cNvCxnSpPr>
            <a:cxnSpLocks/>
          </p:cNvCxnSpPr>
          <p:nvPr/>
        </p:nvCxnSpPr>
        <p:spPr>
          <a:xfrm>
            <a:off x="8003574" y="5070681"/>
            <a:ext cx="0" cy="905691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6034E9A4-9448-CC4D-8828-2BFAD0252837}"/>
              </a:ext>
            </a:extLst>
          </p:cNvPr>
          <p:cNvCxnSpPr>
            <a:cxnSpLocks/>
          </p:cNvCxnSpPr>
          <p:nvPr/>
        </p:nvCxnSpPr>
        <p:spPr>
          <a:xfrm>
            <a:off x="2269616" y="2666332"/>
            <a:ext cx="0" cy="553603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49481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1A533DF-1139-43EE-B8D0-99B9C03892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C13BE95-0F9F-4B88-B184-7D3732EA84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B80B137-A10A-4359-AD17-A9283232CDAE}" type="slidenum">
              <a:rPr lang="en-GB" altLang="en-US" smtClean="0"/>
              <a:pPr>
                <a:defRPr/>
              </a:pPr>
              <a:t>14</a:t>
            </a:fld>
            <a:endParaRPr lang="en-GB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579304-131C-480E-93CA-371ADB8C43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6667" b="31666"/>
          <a:stretch/>
        </p:blipFill>
        <p:spPr>
          <a:xfrm>
            <a:off x="1246044" y="2633518"/>
            <a:ext cx="9696736" cy="3900475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F9CC24E7-E7B7-46C3-9D06-669E53F5DB68}"/>
              </a:ext>
            </a:extLst>
          </p:cNvPr>
          <p:cNvSpPr txBox="1">
            <a:spLocks/>
          </p:cNvSpPr>
          <p:nvPr/>
        </p:nvSpPr>
        <p:spPr>
          <a:xfrm>
            <a:off x="95250" y="744959"/>
            <a:ext cx="11798526" cy="806703"/>
          </a:xfrm>
          <a:prstGeom prst="rect">
            <a:avLst/>
          </a:prstGeom>
          <a:noFill/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999" dirty="0">
                <a:solidFill>
                  <a:schemeClr val="accent1"/>
                </a:solidFill>
                <a:latin typeface="Arial"/>
              </a:rPr>
              <a:t> </a:t>
            </a:r>
            <a:r>
              <a:rPr lang="en-GB" sz="2800" dirty="0">
                <a:solidFill>
                  <a:schemeClr val="bg1"/>
                </a:solidFill>
                <a:latin typeface="Arial"/>
              </a:rPr>
              <a:t> Impact of IASI: forecast sensitivity to observations (FSOI) time series</a:t>
            </a:r>
          </a:p>
        </p:txBody>
      </p:sp>
    </p:spTree>
    <p:extLst>
      <p:ext uri="{BB962C8B-B14F-4D97-AF65-F5344CB8AC3E}">
        <p14:creationId xmlns:p14="http://schemas.microsoft.com/office/powerpoint/2010/main" val="26148829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0AF05248-68FF-4B81-B909-969B121CE1A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08212" y="0"/>
            <a:ext cx="7772400" cy="6553200"/>
          </a:xfrm>
        </p:spPr>
        <p:txBody>
          <a:bodyPr/>
          <a:lstStyle/>
          <a:p>
            <a:pPr eaLnBrk="1" hangingPunct="1"/>
            <a:endParaRPr lang="en-US" altLang="en-US"/>
          </a:p>
        </p:txBody>
      </p:sp>
      <p:pic>
        <p:nvPicPr>
          <p:cNvPr id="6147" name="Picture 3" descr="MM_Pp_fig_1">
            <a:extLst>
              <a:ext uri="{FF2B5EF4-FFF2-40B4-BE49-F238E27FC236}">
                <a16:creationId xmlns:a16="http://schemas.microsoft.com/office/drawing/2014/main" id="{40D4C0E1-DC5A-46FB-805E-0F7313C202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1383" y="134938"/>
            <a:ext cx="8001000" cy="6372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8" name="TextBox 4">
            <a:extLst>
              <a:ext uri="{FF2B5EF4-FFF2-40B4-BE49-F238E27FC236}">
                <a16:creationId xmlns:a16="http://schemas.microsoft.com/office/drawing/2014/main" id="{41A64A44-A9E9-44DC-89D6-0F958957AE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52676" y="404814"/>
            <a:ext cx="1944687" cy="261937"/>
          </a:xfrm>
          <a:prstGeom prst="rect">
            <a:avLst/>
          </a:prstGeom>
          <a:gradFill rotWithShape="1">
            <a:gsLst>
              <a:gs pos="0">
                <a:srgbClr val="003F77"/>
              </a:gs>
              <a:gs pos="50000">
                <a:srgbClr val="005FAD"/>
              </a:gs>
              <a:gs pos="100000">
                <a:srgbClr val="0072CE"/>
              </a:gs>
            </a:gsLst>
            <a:lin ang="8100000" scaled="1"/>
          </a:gra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11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Satellite observations</a:t>
            </a:r>
          </a:p>
        </p:txBody>
      </p:sp>
      <p:sp>
        <p:nvSpPr>
          <p:cNvPr id="6151" name="TextBox 1">
            <a:extLst>
              <a:ext uri="{FF2B5EF4-FFF2-40B4-BE49-F238E27FC236}">
                <a16:creationId xmlns:a16="http://schemas.microsoft.com/office/drawing/2014/main" id="{8286556D-AA2B-4E31-B4A0-F0D5150373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65975" y="3428569"/>
            <a:ext cx="1778000" cy="523875"/>
          </a:xfrm>
          <a:prstGeom prst="rect">
            <a:avLst/>
          </a:prstGeom>
          <a:solidFill>
            <a:schemeClr val="bg1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GB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Radiative transfer model</a:t>
            </a:r>
          </a:p>
        </p:txBody>
      </p:sp>
      <p:sp>
        <p:nvSpPr>
          <p:cNvPr id="6153" name="TextBox 2">
            <a:extLst>
              <a:ext uri="{FF2B5EF4-FFF2-40B4-BE49-F238E27FC236}">
                <a16:creationId xmlns:a16="http://schemas.microsoft.com/office/drawing/2014/main" id="{21E53082-8CA6-4EF3-B968-6DB2484DB9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65625" y="134938"/>
            <a:ext cx="3757612" cy="4000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GB" altLang="en-US" sz="2000">
                <a:latin typeface="Arial" panose="020B0604020202020204" pitchFamily="34" charset="0"/>
                <a:cs typeface="Arial" panose="020B0604020202020204" pitchFamily="34" charset="0"/>
              </a:rPr>
              <a:t>      Assimilation of satellite data</a:t>
            </a:r>
          </a:p>
        </p:txBody>
      </p:sp>
      <p:sp>
        <p:nvSpPr>
          <p:cNvPr id="4" name="Arrow: Down 3">
            <a:extLst>
              <a:ext uri="{FF2B5EF4-FFF2-40B4-BE49-F238E27FC236}">
                <a16:creationId xmlns:a16="http://schemas.microsoft.com/office/drawing/2014/main" id="{F30FADF5-A227-4605-AB0E-58CD99D266E7}"/>
              </a:ext>
            </a:extLst>
          </p:cNvPr>
          <p:cNvSpPr/>
          <p:nvPr/>
        </p:nvSpPr>
        <p:spPr>
          <a:xfrm>
            <a:off x="3286126" y="666750"/>
            <a:ext cx="111125" cy="395288"/>
          </a:xfrm>
          <a:prstGeom prst="down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/>
          </a:p>
        </p:txBody>
      </p:sp>
      <p:sp>
        <p:nvSpPr>
          <p:cNvPr id="6150" name="TextBox 9">
            <a:extLst>
              <a:ext uri="{FF2B5EF4-FFF2-40B4-BE49-F238E27FC236}">
                <a16:creationId xmlns:a16="http://schemas.microsoft.com/office/drawing/2014/main" id="{FB311449-5E1A-4FAF-A44C-20381192A3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80000" y="3418821"/>
            <a:ext cx="3402325" cy="533623"/>
          </a:xfrm>
          <a:prstGeom prst="rect">
            <a:avLst/>
          </a:prstGeom>
          <a:gradFill rotWithShape="1">
            <a:gsLst>
              <a:gs pos="0">
                <a:srgbClr val="003F77"/>
              </a:gs>
              <a:gs pos="50000">
                <a:srgbClr val="005FAD"/>
              </a:gs>
              <a:gs pos="100000">
                <a:srgbClr val="0072CE"/>
              </a:gs>
            </a:gsLst>
            <a:lin ang="8100000" scaled="1"/>
          </a:gra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observation operator computes model equivalents of the observations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en-GB" altLang="en-US" sz="1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D96147A-A384-4E3D-BA15-205CD164400B}"/>
              </a:ext>
            </a:extLst>
          </p:cNvPr>
          <p:cNvSpPr txBox="1"/>
          <p:nvPr/>
        </p:nvSpPr>
        <p:spPr>
          <a:xfrm>
            <a:off x="3584576" y="2196000"/>
            <a:ext cx="1286933" cy="22529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F48EC7A-BE02-4214-92F6-CAB1C86B63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24205" y="5039999"/>
            <a:ext cx="1771931" cy="470898"/>
          </a:xfrm>
          <a:prstGeom prst="rect">
            <a:avLst/>
          </a:prstGeom>
          <a:gradFill rotWithShape="1">
            <a:gsLst>
              <a:gs pos="0">
                <a:srgbClr val="003F77"/>
              </a:gs>
              <a:gs pos="50000">
                <a:srgbClr val="005FAD"/>
              </a:gs>
              <a:gs pos="100000">
                <a:srgbClr val="0072CE"/>
              </a:gs>
            </a:gsLst>
            <a:lin ang="8100000" scaled="1"/>
          </a:gra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4D-Var cost function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en-GB" altLang="en-US" sz="1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7D29AE3-3F2A-4C91-85A5-854A1632F7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50374" y="5739631"/>
            <a:ext cx="3015646" cy="664798"/>
          </a:xfrm>
          <a:prstGeom prst="rect">
            <a:avLst/>
          </a:prstGeom>
          <a:gradFill rotWithShape="1">
            <a:gsLst>
              <a:gs pos="0">
                <a:srgbClr val="003F77"/>
              </a:gs>
              <a:gs pos="50000">
                <a:srgbClr val="005FAD"/>
              </a:gs>
              <a:gs pos="100000">
                <a:srgbClr val="0072CE"/>
              </a:gs>
            </a:gsLst>
            <a:lin ang="8100000" scaled="1"/>
          </a:gra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atmospheric state that minimises the cost function is referred to as the analysis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en-GB" altLang="en-US" sz="1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D02EC22-686B-4289-88D8-C95D75DC22CE}"/>
              </a:ext>
            </a:extLst>
          </p:cNvPr>
          <p:cNvCxnSpPr>
            <a:cxnSpLocks/>
          </p:cNvCxnSpPr>
          <p:nvPr/>
        </p:nvCxnSpPr>
        <p:spPr>
          <a:xfrm flipH="1">
            <a:off x="6341883" y="6192840"/>
            <a:ext cx="70849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7227388-1CBD-4AD5-A4B0-DA12F157F6E6}"/>
              </a:ext>
            </a:extLst>
          </p:cNvPr>
          <p:cNvSpPr txBox="1"/>
          <p:nvPr/>
        </p:nvSpPr>
        <p:spPr>
          <a:xfrm>
            <a:off x="9230729" y="2119676"/>
            <a:ext cx="29903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24" name="TextBox 9">
            <a:extLst>
              <a:ext uri="{FF2B5EF4-FFF2-40B4-BE49-F238E27FC236}">
                <a16:creationId xmlns:a16="http://schemas.microsoft.com/office/drawing/2014/main" id="{42FCDE6E-CBD1-4BC0-B163-5466BBCDEC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59065" y="2489008"/>
            <a:ext cx="1740690" cy="461665"/>
          </a:xfrm>
          <a:prstGeom prst="rect">
            <a:avLst/>
          </a:prstGeom>
          <a:gradFill rotWithShape="1">
            <a:gsLst>
              <a:gs pos="0">
                <a:srgbClr val="003F77"/>
              </a:gs>
              <a:gs pos="50000">
                <a:srgbClr val="005FAD"/>
              </a:gs>
              <a:gs pos="100000">
                <a:srgbClr val="0072CE"/>
              </a:gs>
            </a:gsLst>
            <a:lin ang="8100000" scaled="1"/>
          </a:gra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Screening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en-GB" altLang="en-US" sz="1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Box 9">
            <a:extLst>
              <a:ext uri="{FF2B5EF4-FFF2-40B4-BE49-F238E27FC236}">
                <a16:creationId xmlns:a16="http://schemas.microsoft.com/office/drawing/2014/main" id="{AA8F2BBA-0A61-4532-B062-900C0FA5CA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59065" y="3454799"/>
            <a:ext cx="1740690" cy="461665"/>
          </a:xfrm>
          <a:prstGeom prst="rect">
            <a:avLst/>
          </a:prstGeom>
          <a:gradFill rotWithShape="1">
            <a:gsLst>
              <a:gs pos="0">
                <a:srgbClr val="003F77"/>
              </a:gs>
              <a:gs pos="50000">
                <a:srgbClr val="005FAD"/>
              </a:gs>
              <a:gs pos="100000">
                <a:srgbClr val="0072CE"/>
              </a:gs>
            </a:gsLst>
            <a:lin ang="8100000" scaled="1"/>
          </a:gra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Quality control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en-GB" altLang="en-US" sz="1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TextBox 9">
            <a:extLst>
              <a:ext uri="{FF2B5EF4-FFF2-40B4-BE49-F238E27FC236}">
                <a16:creationId xmlns:a16="http://schemas.microsoft.com/office/drawing/2014/main" id="{095ED309-9569-4713-B413-FDE712A067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87540" y="2499719"/>
            <a:ext cx="1994785" cy="461665"/>
          </a:xfrm>
          <a:prstGeom prst="rect">
            <a:avLst/>
          </a:prstGeom>
          <a:gradFill rotWithShape="1">
            <a:gsLst>
              <a:gs pos="0">
                <a:srgbClr val="003F77"/>
              </a:gs>
              <a:gs pos="50000">
                <a:srgbClr val="005FAD"/>
              </a:gs>
              <a:gs pos="100000">
                <a:srgbClr val="0072CE"/>
              </a:gs>
            </a:gsLst>
            <a:lin ang="8100000" scaled="1"/>
          </a:gra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Interpolation to location of observation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AACFC91-C5AE-4BA8-B78F-2CEA3123A989}"/>
              </a:ext>
            </a:extLst>
          </p:cNvPr>
          <p:cNvSpPr txBox="1"/>
          <p:nvPr/>
        </p:nvSpPr>
        <p:spPr>
          <a:xfrm>
            <a:off x="8787345" y="2221913"/>
            <a:ext cx="264907" cy="19093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2039988-1B4D-4D96-A736-EBBC6D540BD5}"/>
              </a:ext>
            </a:extLst>
          </p:cNvPr>
          <p:cNvCxnSpPr>
            <a:cxnSpLocks/>
          </p:cNvCxnSpPr>
          <p:nvPr/>
        </p:nvCxnSpPr>
        <p:spPr>
          <a:xfrm rot="240000" flipV="1">
            <a:off x="8820972" y="2246969"/>
            <a:ext cx="231280" cy="160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9">
            <a:extLst>
              <a:ext uri="{FF2B5EF4-FFF2-40B4-BE49-F238E27FC236}">
                <a16:creationId xmlns:a16="http://schemas.microsoft.com/office/drawing/2014/main" id="{DA9046D7-2510-4971-A7DA-67F6C62430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39825" y="4087382"/>
            <a:ext cx="1740690" cy="461665"/>
          </a:xfrm>
          <a:prstGeom prst="rect">
            <a:avLst/>
          </a:prstGeom>
          <a:solidFill>
            <a:schemeClr val="bg2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Compute differences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en-GB" altLang="en-US" sz="1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TextBox 9">
            <a:extLst>
              <a:ext uri="{FF2B5EF4-FFF2-40B4-BE49-F238E27FC236}">
                <a16:creationId xmlns:a16="http://schemas.microsoft.com/office/drawing/2014/main" id="{2E7F1010-3826-4134-A553-C6E4ED7ABE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02636" y="4992267"/>
            <a:ext cx="2900045" cy="267780"/>
          </a:xfrm>
          <a:prstGeom prst="rect">
            <a:avLst/>
          </a:prstGeom>
          <a:solidFill>
            <a:srgbClr val="FF00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Observation and forecast errors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en-GB" altLang="en-US" sz="1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B39A30B-E70F-4879-BAA0-59B6E3D70ADC}"/>
              </a:ext>
            </a:extLst>
          </p:cNvPr>
          <p:cNvSpPr txBox="1"/>
          <p:nvPr/>
        </p:nvSpPr>
        <p:spPr>
          <a:xfrm>
            <a:off x="3489773" y="5635020"/>
            <a:ext cx="57740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x-</a:t>
            </a:r>
            <a:r>
              <a:rPr lang="en-GB" dirty="0" err="1"/>
              <a:t>x</a:t>
            </a:r>
            <a:r>
              <a:rPr lang="en-GB" baseline="-25000" dirty="0" err="1"/>
              <a:t>b</a:t>
            </a:r>
            <a:endParaRPr lang="en-GB" baseline="-25000" dirty="0"/>
          </a:p>
        </p:txBody>
      </p: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E1D12B4C-CF4D-4B66-8C4B-6A906478769C}"/>
              </a:ext>
            </a:extLst>
          </p:cNvPr>
          <p:cNvCxnSpPr>
            <a:cxnSpLocks/>
          </p:cNvCxnSpPr>
          <p:nvPr/>
        </p:nvCxnSpPr>
        <p:spPr>
          <a:xfrm flipV="1">
            <a:off x="4067175" y="5636602"/>
            <a:ext cx="1295400" cy="250765"/>
          </a:xfrm>
          <a:prstGeom prst="bentConnector3">
            <a:avLst>
              <a:gd name="adj1" fmla="val 10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2" name="TextBox 9">
            <a:extLst>
              <a:ext uri="{FF2B5EF4-FFF2-40B4-BE49-F238E27FC236}">
                <a16:creationId xmlns:a16="http://schemas.microsoft.com/office/drawing/2014/main" id="{94FC6F48-0F1B-4268-80E6-E59347241E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50108" y="6035814"/>
            <a:ext cx="2900045" cy="461665"/>
          </a:xfrm>
          <a:prstGeom prst="rect">
            <a:avLst/>
          </a:prstGeom>
          <a:solidFill>
            <a:srgbClr val="FF00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12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en-GB" altLang="en-US" sz="1200" b="1" baseline="-25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en-GB" alt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a-priori background state, typically a short-range forecast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7204485-421C-4382-89F2-4195E67026F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989369" y="923965"/>
          <a:ext cx="10210085" cy="58241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0941">
                  <a:extLst>
                    <a:ext uri="{9D8B030D-6E8A-4147-A177-3AD203B41FA5}">
                      <a16:colId xmlns:a16="http://schemas.microsoft.com/office/drawing/2014/main" val="174079112"/>
                    </a:ext>
                  </a:extLst>
                </a:gridCol>
                <a:gridCol w="2276091">
                  <a:extLst>
                    <a:ext uri="{9D8B030D-6E8A-4147-A177-3AD203B41FA5}">
                      <a16:colId xmlns:a16="http://schemas.microsoft.com/office/drawing/2014/main" val="4228949701"/>
                    </a:ext>
                  </a:extLst>
                </a:gridCol>
                <a:gridCol w="2461015">
                  <a:extLst>
                    <a:ext uri="{9D8B030D-6E8A-4147-A177-3AD203B41FA5}">
                      <a16:colId xmlns:a16="http://schemas.microsoft.com/office/drawing/2014/main" val="1203615255"/>
                    </a:ext>
                  </a:extLst>
                </a:gridCol>
                <a:gridCol w="2151745">
                  <a:extLst>
                    <a:ext uri="{9D8B030D-6E8A-4147-A177-3AD203B41FA5}">
                      <a16:colId xmlns:a16="http://schemas.microsoft.com/office/drawing/2014/main" val="3655136401"/>
                    </a:ext>
                  </a:extLst>
                </a:gridCol>
                <a:gridCol w="2060293">
                  <a:extLst>
                    <a:ext uri="{9D8B030D-6E8A-4147-A177-3AD203B41FA5}">
                      <a16:colId xmlns:a16="http://schemas.microsoft.com/office/drawing/2014/main" val="1325922298"/>
                    </a:ext>
                  </a:extLst>
                </a:gridCol>
              </a:tblGrid>
              <a:tr h="185951">
                <a:tc>
                  <a:txBody>
                    <a:bodyPr/>
                    <a:lstStyle/>
                    <a:p>
                      <a:r>
                        <a:rPr lang="en-GB" sz="1200" dirty="0"/>
                        <a:t>OB TYPE</a:t>
                      </a:r>
                    </a:p>
                  </a:txBody>
                  <a:tcPr marL="91416" marR="91416" marT="45708" marB="4570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Satellite / sensors</a:t>
                      </a:r>
                    </a:p>
                  </a:txBody>
                  <a:tcPr marL="91416" marR="91416" marT="45708" marB="4570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EUROPE</a:t>
                      </a:r>
                    </a:p>
                  </a:txBody>
                  <a:tcPr marL="91416" marR="91416" marT="45708" marB="4570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USA</a:t>
                      </a:r>
                    </a:p>
                  </a:txBody>
                  <a:tcPr marL="91416" marR="91416" marT="45708" marB="4570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ASIA</a:t>
                      </a:r>
                    </a:p>
                  </a:txBody>
                  <a:tcPr marL="91416" marR="91416" marT="45708" marB="45708"/>
                </a:tc>
                <a:extLst>
                  <a:ext uri="{0D108BD9-81ED-4DB2-BD59-A6C34878D82A}">
                    <a16:rowId xmlns:a16="http://schemas.microsoft.com/office/drawing/2014/main" val="556821874"/>
                  </a:ext>
                </a:extLst>
              </a:tr>
              <a:tr h="1492378">
                <a:tc>
                  <a:txBody>
                    <a:bodyPr/>
                    <a:lstStyle/>
                    <a:p>
                      <a:r>
                        <a:rPr lang="en-GB" sz="1100" b="1" dirty="0"/>
                        <a:t>Atmospheric </a:t>
                      </a:r>
                    </a:p>
                    <a:p>
                      <a:r>
                        <a:rPr lang="en-GB" sz="1100" b="1" dirty="0"/>
                        <a:t>Motion Vectors</a:t>
                      </a:r>
                    </a:p>
                  </a:txBody>
                  <a:tcPr marL="91416" marR="91416" marT="45708" marB="45708"/>
                </a:tc>
                <a:tc>
                  <a:txBody>
                    <a:bodyPr/>
                    <a:lstStyle/>
                    <a:p>
                      <a:r>
                        <a:rPr lang="en-GB" sz="1100" dirty="0"/>
                        <a:t>METOP A,B,C,DUAL (AVHRR)</a:t>
                      </a:r>
                    </a:p>
                    <a:p>
                      <a:r>
                        <a:rPr lang="en-GB" sz="1100" dirty="0"/>
                        <a:t>METEOSAT  8,11 (SEVIRI)</a:t>
                      </a:r>
                    </a:p>
                    <a:p>
                      <a:r>
                        <a:rPr lang="en-GB" sz="1100" dirty="0"/>
                        <a:t>HIMAWARI  8 (AHI)</a:t>
                      </a:r>
                    </a:p>
                    <a:p>
                      <a:r>
                        <a:rPr lang="en-GB" sz="1100" dirty="0"/>
                        <a:t>NPP, NOAA 20 (VIIRS) </a:t>
                      </a:r>
                    </a:p>
                    <a:p>
                      <a:r>
                        <a:rPr lang="en-GB" sz="1100" dirty="0"/>
                        <a:t>NOAA 15,18,19 (AVHRR)   </a:t>
                      </a:r>
                    </a:p>
                    <a:p>
                      <a:r>
                        <a:rPr lang="en-GB" sz="1100" dirty="0"/>
                        <a:t>GOES 15,16 (I/ABI)</a:t>
                      </a:r>
                    </a:p>
                    <a:p>
                      <a:r>
                        <a:rPr lang="en-GB" sz="1100" dirty="0"/>
                        <a:t>AQUA (MODIS)</a:t>
                      </a:r>
                    </a:p>
                  </a:txBody>
                  <a:tcPr marL="91416" marR="91416" marT="45708" marB="45708"/>
                </a:tc>
                <a:tc>
                  <a:txBody>
                    <a:bodyPr/>
                    <a:lstStyle/>
                    <a:p>
                      <a:r>
                        <a:rPr lang="en-GB" sz="1100" dirty="0"/>
                        <a:t>METOP A,B,C + DUAL (AVHRR)</a:t>
                      </a:r>
                    </a:p>
                    <a:p>
                      <a:endParaRPr lang="en-GB" sz="1100" dirty="0"/>
                    </a:p>
                    <a:p>
                      <a:endParaRPr lang="en-GB" sz="1100" dirty="0"/>
                    </a:p>
                    <a:p>
                      <a:endParaRPr lang="en-GB" sz="1100" dirty="0"/>
                    </a:p>
                    <a:p>
                      <a:r>
                        <a:rPr lang="en-GB" sz="1100" dirty="0"/>
                        <a:t>METEOSAT  8,11 (SEVIRI)</a:t>
                      </a:r>
                    </a:p>
                  </a:txBody>
                  <a:tcPr marL="91416" marR="91416" marT="45708" marB="45708"/>
                </a:tc>
                <a:tc>
                  <a:txBody>
                    <a:bodyPr/>
                    <a:lstStyle/>
                    <a:p>
                      <a:r>
                        <a:rPr lang="en-GB" sz="1100" dirty="0"/>
                        <a:t>NPP, NOAA 20 (VIIRS) </a:t>
                      </a:r>
                    </a:p>
                    <a:p>
                      <a:r>
                        <a:rPr lang="en-GB" sz="1100" dirty="0"/>
                        <a:t>NOAA 15,18,19 (AVHRR)  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 dirty="0"/>
                        <a:t>AQUA (MODIS)</a:t>
                      </a:r>
                    </a:p>
                    <a:p>
                      <a:endParaRPr lang="en-GB" sz="1100" dirty="0"/>
                    </a:p>
                    <a:p>
                      <a:r>
                        <a:rPr lang="en-GB" sz="1100" dirty="0"/>
                        <a:t>GOES 15,16 (ABI)</a:t>
                      </a:r>
                    </a:p>
                  </a:txBody>
                  <a:tcPr marL="91416" marR="91416" marT="45708" marB="45708"/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  <a:p>
                      <a:endParaRPr lang="en-GB" sz="1100" dirty="0"/>
                    </a:p>
                    <a:p>
                      <a:endParaRPr lang="en-GB" sz="1100" dirty="0"/>
                    </a:p>
                    <a:p>
                      <a:endParaRPr lang="en-GB" sz="1100" dirty="0"/>
                    </a:p>
                    <a:p>
                      <a:r>
                        <a:rPr lang="en-GB" sz="1100" dirty="0"/>
                        <a:t>HIMAWARI  8 (AHI)</a:t>
                      </a:r>
                    </a:p>
                  </a:txBody>
                  <a:tcPr marL="91416" marR="91416" marT="45708" marB="45708"/>
                </a:tc>
                <a:extLst>
                  <a:ext uri="{0D108BD9-81ED-4DB2-BD59-A6C34878D82A}">
                    <a16:rowId xmlns:a16="http://schemas.microsoft.com/office/drawing/2014/main" val="4254560473"/>
                  </a:ext>
                </a:extLst>
              </a:tr>
              <a:tr h="2245489">
                <a:tc>
                  <a:txBody>
                    <a:bodyPr/>
                    <a:lstStyle/>
                    <a:p>
                      <a:r>
                        <a:rPr lang="en-GB" sz="1100" b="1" dirty="0"/>
                        <a:t>Atmospheric Sounding Radiances</a:t>
                      </a:r>
                    </a:p>
                  </a:txBody>
                  <a:tcPr marL="91416" marR="91416" marT="45708" marB="45708"/>
                </a:tc>
                <a:tc>
                  <a:txBody>
                    <a:bodyPr/>
                    <a:lstStyle/>
                    <a:p>
                      <a:r>
                        <a:rPr lang="en-GB" sz="1100" dirty="0"/>
                        <a:t>METOP A,B,C (AMSU/MHS/IASI)</a:t>
                      </a:r>
                    </a:p>
                    <a:p>
                      <a:r>
                        <a:rPr lang="en-GB" sz="1100" dirty="0"/>
                        <a:t>NPP, NOAA 20 (ATMS/</a:t>
                      </a:r>
                      <a:r>
                        <a:rPr lang="en-GB" sz="1100" dirty="0" err="1"/>
                        <a:t>CrIS</a:t>
                      </a:r>
                      <a:r>
                        <a:rPr lang="en-GB" sz="1100" dirty="0"/>
                        <a:t>)</a:t>
                      </a:r>
                    </a:p>
                    <a:p>
                      <a:r>
                        <a:rPr lang="en-GB" sz="1100" dirty="0"/>
                        <a:t>NOAA 15,18,19 (AMSU/MHS)       </a:t>
                      </a:r>
                    </a:p>
                    <a:p>
                      <a:r>
                        <a:rPr lang="en-GB" sz="1100" dirty="0"/>
                        <a:t>AQUA (AMSUA/AIRS)</a:t>
                      </a:r>
                    </a:p>
                    <a:p>
                      <a:r>
                        <a:rPr lang="en-GB" sz="1100" dirty="0"/>
                        <a:t>FY3-B,C,D (MWHS/MWHS2)</a:t>
                      </a:r>
                    </a:p>
                    <a:p>
                      <a:r>
                        <a:rPr lang="en-GB" sz="1100" dirty="0"/>
                        <a:t>METEOSAT  8,11 (SEVIRI)</a:t>
                      </a:r>
                    </a:p>
                    <a:p>
                      <a:r>
                        <a:rPr lang="en-GB" sz="1100" dirty="0"/>
                        <a:t>HIMAWARI  8 (AHI)</a:t>
                      </a:r>
                    </a:p>
                    <a:p>
                      <a:r>
                        <a:rPr lang="en-GB" sz="1100" dirty="0"/>
                        <a:t>GOES 15,16 (I/ABI) </a:t>
                      </a:r>
                    </a:p>
                    <a:p>
                      <a:r>
                        <a:rPr lang="en-GB" sz="1100" dirty="0"/>
                        <a:t>GCOM-W (AMSR-2)</a:t>
                      </a:r>
                    </a:p>
                    <a:p>
                      <a:r>
                        <a:rPr lang="en-GB" sz="1100" dirty="0"/>
                        <a:t>GPM (GMI)</a:t>
                      </a:r>
                    </a:p>
                    <a:p>
                      <a:r>
                        <a:rPr lang="en-GB" sz="1100" dirty="0"/>
                        <a:t>DMSP 17,18 (SSM/IS)</a:t>
                      </a:r>
                    </a:p>
                  </a:txBody>
                  <a:tcPr marL="91416" marR="91416" marT="45708" marB="45708"/>
                </a:tc>
                <a:tc>
                  <a:txBody>
                    <a:bodyPr/>
                    <a:lstStyle/>
                    <a:p>
                      <a:r>
                        <a:rPr lang="en-GB" sz="1100" dirty="0"/>
                        <a:t>METOP A,B,C (AMSU/MHS/IASI)</a:t>
                      </a:r>
                    </a:p>
                    <a:p>
                      <a:endParaRPr lang="en-GB" sz="1100" dirty="0"/>
                    </a:p>
                    <a:p>
                      <a:endParaRPr lang="en-GB" sz="1100" dirty="0"/>
                    </a:p>
                    <a:p>
                      <a:endParaRPr lang="en-GB" sz="1100" dirty="0"/>
                    </a:p>
                    <a:p>
                      <a:endParaRPr lang="en-GB" sz="1100" dirty="0"/>
                    </a:p>
                    <a:p>
                      <a:endParaRPr lang="en-GB" sz="1100" dirty="0"/>
                    </a:p>
                    <a:p>
                      <a:r>
                        <a:rPr lang="en-GB" sz="1100" dirty="0"/>
                        <a:t>METEOSAT  8,11 (SEVIRI)</a:t>
                      </a:r>
                    </a:p>
                    <a:p>
                      <a:endParaRPr lang="en-GB" sz="1100" dirty="0"/>
                    </a:p>
                    <a:p>
                      <a:endParaRPr lang="en-GB" sz="1100" dirty="0"/>
                    </a:p>
                    <a:p>
                      <a:pPr algn="ctr"/>
                      <a:endParaRPr lang="en-GB" sz="1100" b="1" dirty="0">
                        <a:solidFill>
                          <a:schemeClr val="tx1"/>
                        </a:solidFill>
                      </a:endParaRPr>
                    </a:p>
                  </a:txBody>
                  <a:tcPr marL="91416" marR="91416" marT="45708" marB="45708"/>
                </a:tc>
                <a:tc>
                  <a:txBody>
                    <a:bodyPr/>
                    <a:lstStyle/>
                    <a:p>
                      <a:r>
                        <a:rPr lang="en-GB" sz="1100" dirty="0"/>
                        <a:t>NPP, NOAA 20 (ATMS/</a:t>
                      </a:r>
                      <a:r>
                        <a:rPr lang="en-GB" sz="1100" dirty="0" err="1"/>
                        <a:t>CrIS</a:t>
                      </a:r>
                      <a:r>
                        <a:rPr lang="en-GB" sz="1100" dirty="0"/>
                        <a:t>)</a:t>
                      </a:r>
                    </a:p>
                    <a:p>
                      <a:r>
                        <a:rPr lang="en-GB" sz="1100" dirty="0"/>
                        <a:t>NOAA 15,18,19 (AMSU/MHS)      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 dirty="0"/>
                        <a:t>AQUA (AMSUA/AIRS)</a:t>
                      </a:r>
                    </a:p>
                    <a:p>
                      <a:endParaRPr lang="en-GB" sz="1100" dirty="0"/>
                    </a:p>
                    <a:p>
                      <a:endParaRPr lang="en-GB" sz="1100" dirty="0"/>
                    </a:p>
                    <a:p>
                      <a:endParaRPr lang="en-GB" sz="1100" dirty="0"/>
                    </a:p>
                    <a:p>
                      <a:r>
                        <a:rPr lang="en-GB" sz="1100" dirty="0"/>
                        <a:t>GOES 15,16 (I/ABI) </a:t>
                      </a:r>
                    </a:p>
                    <a:p>
                      <a:endParaRPr lang="en-GB" sz="1100" dirty="0"/>
                    </a:p>
                    <a:p>
                      <a:endParaRPr lang="en-GB" sz="1100" dirty="0"/>
                    </a:p>
                    <a:p>
                      <a:endParaRPr lang="en-GB" sz="1100" dirty="0"/>
                    </a:p>
                    <a:p>
                      <a:r>
                        <a:rPr lang="en-GB" sz="1100" dirty="0"/>
                        <a:t>DMSP 17,18 (SSM/IS)</a:t>
                      </a:r>
                    </a:p>
                    <a:p>
                      <a:endParaRPr lang="en-GB" sz="1100" dirty="0"/>
                    </a:p>
                  </a:txBody>
                  <a:tcPr marL="91416" marR="91416" marT="45708" marB="45708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 dirty="0"/>
                        <a:t>FY3-C,D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 dirty="0"/>
                        <a:t>(MWHS/MWHS2/MWRI)</a:t>
                      </a:r>
                    </a:p>
                    <a:p>
                      <a:endParaRPr lang="en-GB" sz="1100" dirty="0"/>
                    </a:p>
                    <a:p>
                      <a:endParaRPr lang="en-GB" sz="1100" dirty="0"/>
                    </a:p>
                    <a:p>
                      <a:endParaRPr lang="en-GB" sz="1100" dirty="0"/>
                    </a:p>
                    <a:p>
                      <a:endParaRPr lang="en-GB" sz="1100" dirty="0"/>
                    </a:p>
                    <a:p>
                      <a:endParaRPr lang="en-GB" sz="1100" dirty="0"/>
                    </a:p>
                    <a:p>
                      <a:r>
                        <a:rPr lang="en-GB" sz="1100" dirty="0"/>
                        <a:t>HIMAWARI  8 (AHI)</a:t>
                      </a:r>
                    </a:p>
                    <a:p>
                      <a:endParaRPr lang="en-GB" sz="1100" dirty="0"/>
                    </a:p>
                    <a:p>
                      <a:endParaRPr lang="en-GB" sz="1100" dirty="0"/>
                    </a:p>
                    <a:p>
                      <a:endParaRPr lang="en-GB" sz="1100" dirty="0"/>
                    </a:p>
                    <a:p>
                      <a:r>
                        <a:rPr lang="en-GB" sz="1100" dirty="0"/>
                        <a:t>GCOM-W (AMSR-2)</a:t>
                      </a:r>
                    </a:p>
                  </a:txBody>
                  <a:tcPr marL="91416" marR="91416" marT="45708" marB="45708"/>
                </a:tc>
                <a:extLst>
                  <a:ext uri="{0D108BD9-81ED-4DB2-BD59-A6C34878D82A}">
                    <a16:rowId xmlns:a16="http://schemas.microsoft.com/office/drawing/2014/main" val="431816301"/>
                  </a:ext>
                </a:extLst>
              </a:tr>
              <a:tr h="958601">
                <a:tc>
                  <a:txBody>
                    <a:bodyPr/>
                    <a:lstStyle/>
                    <a:p>
                      <a:r>
                        <a:rPr lang="en-GB" sz="1100" b="1" dirty="0"/>
                        <a:t>GNSS-RO </a:t>
                      </a:r>
                    </a:p>
                  </a:txBody>
                  <a:tcPr marL="91416" marR="91416" marT="45708" marB="45708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 dirty="0"/>
                        <a:t>METOP  A,B,C (GRAS)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 dirty="0"/>
                        <a:t>COSMIC2 Spire (2020)</a:t>
                      </a:r>
                    </a:p>
                    <a:p>
                      <a:r>
                        <a:rPr lang="en-GB" sz="1100" dirty="0"/>
                        <a:t>TERRASAR / TANDEM  </a:t>
                      </a:r>
                    </a:p>
                    <a:p>
                      <a:r>
                        <a:rPr lang="en-GB" sz="1100" dirty="0"/>
                        <a:t>FY3 (GNOS)</a:t>
                      </a:r>
                    </a:p>
                    <a:p>
                      <a:r>
                        <a:rPr lang="en-GB" sz="1100" dirty="0"/>
                        <a:t>KOMPSAT5 (GNOS)</a:t>
                      </a:r>
                    </a:p>
                  </a:txBody>
                  <a:tcPr marL="91416" marR="91416" marT="45708" marB="45708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 dirty="0"/>
                        <a:t>METOP  A,B,C (GRAS)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11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 dirty="0"/>
                        <a:t>TERRASAR / TANDEM 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1100" dirty="0"/>
                    </a:p>
                  </a:txBody>
                  <a:tcPr marL="91416" marR="91416" marT="45708" marB="45708"/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COSMIC2</a:t>
                      </a:r>
                    </a:p>
                  </a:txBody>
                  <a:tcPr marL="91416" marR="91416" marT="45708" marB="45708"/>
                </a:tc>
                <a:tc>
                  <a:txBody>
                    <a:bodyPr/>
                    <a:lstStyle/>
                    <a:p>
                      <a:r>
                        <a:rPr lang="en-GB" sz="1100" dirty="0"/>
                        <a:t>FY3 (GNOS)</a:t>
                      </a:r>
                    </a:p>
                    <a:p>
                      <a:r>
                        <a:rPr lang="en-GB" sz="1100" dirty="0"/>
                        <a:t>KOMPSAT5</a:t>
                      </a:r>
                    </a:p>
                  </a:txBody>
                  <a:tcPr marL="91416" marR="91416" marT="45708" marB="45708"/>
                </a:tc>
                <a:extLst>
                  <a:ext uri="{0D108BD9-81ED-4DB2-BD59-A6C34878D82A}">
                    <a16:rowId xmlns:a16="http://schemas.microsoft.com/office/drawing/2014/main" val="782597125"/>
                  </a:ext>
                </a:extLst>
              </a:tr>
              <a:tr h="35774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 b="1" dirty="0"/>
                        <a:t>SCAT / ALT</a:t>
                      </a:r>
                    </a:p>
                  </a:txBody>
                  <a:tcPr marL="91416" marR="91416" marT="45708" marB="45708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 dirty="0"/>
                        <a:t>METOPA,B,C(ASCAT) / JASON3 / </a:t>
                      </a:r>
                      <a:r>
                        <a:rPr lang="en-GB" sz="1100" dirty="0" err="1"/>
                        <a:t>AltiKA</a:t>
                      </a:r>
                      <a:r>
                        <a:rPr lang="en-GB" sz="1100" dirty="0"/>
                        <a:t> / S3A/B / Cry2</a:t>
                      </a:r>
                    </a:p>
                  </a:txBody>
                  <a:tcPr marL="91416" marR="91416" marT="45708" marB="45708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 dirty="0"/>
                        <a:t>METOP  A,B,C (ASCAT) /JASON3 / JASON3 / </a:t>
                      </a:r>
                      <a:r>
                        <a:rPr lang="en-GB" sz="1100" dirty="0" err="1"/>
                        <a:t>AltiKA</a:t>
                      </a:r>
                      <a:r>
                        <a:rPr lang="en-GB" sz="1100" dirty="0"/>
                        <a:t> / S3A/B / CRY2</a:t>
                      </a:r>
                    </a:p>
                  </a:txBody>
                  <a:tcPr marL="91416" marR="91416" marT="45708" marB="45708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1100" dirty="0"/>
                    </a:p>
                  </a:txBody>
                  <a:tcPr marL="91416" marR="91416" marT="45708" marB="45708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1100" dirty="0"/>
                    </a:p>
                  </a:txBody>
                  <a:tcPr marL="91416" marR="91416" marT="45708" marB="45708"/>
                </a:tc>
                <a:extLst>
                  <a:ext uri="{0D108BD9-81ED-4DB2-BD59-A6C34878D82A}">
                    <a16:rowId xmlns:a16="http://schemas.microsoft.com/office/drawing/2014/main" val="2724455117"/>
                  </a:ext>
                </a:extLst>
              </a:tr>
              <a:tr h="35774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 b="1" dirty="0"/>
                        <a:t>Doppler Wind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 b="1" dirty="0"/>
                        <a:t>Lidar</a:t>
                      </a:r>
                    </a:p>
                  </a:txBody>
                  <a:tcPr marL="91416" marR="91416" marT="45708" marB="45708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 dirty="0"/>
                        <a:t>Aeolus</a:t>
                      </a:r>
                    </a:p>
                  </a:txBody>
                  <a:tcPr marL="91416" marR="91416" marT="45708" marB="45708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1100" dirty="0"/>
                    </a:p>
                  </a:txBody>
                  <a:tcPr marL="91416" marR="91416" marT="45708" marB="45708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1100" dirty="0"/>
                    </a:p>
                  </a:txBody>
                  <a:tcPr marL="91416" marR="91416" marT="45708" marB="45708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1100" dirty="0"/>
                    </a:p>
                  </a:txBody>
                  <a:tcPr marL="91416" marR="91416" marT="45708" marB="45708"/>
                </a:tc>
                <a:extLst>
                  <a:ext uri="{0D108BD9-81ED-4DB2-BD59-A6C34878D82A}">
                    <a16:rowId xmlns:a16="http://schemas.microsoft.com/office/drawing/2014/main" val="3823609637"/>
                  </a:ext>
                </a:extLst>
              </a:tr>
            </a:tbl>
          </a:graphicData>
        </a:graphic>
      </p:graphicFrame>
      <p:sp>
        <p:nvSpPr>
          <p:cNvPr id="3" name="Title 1">
            <a:extLst>
              <a:ext uri="{FF2B5EF4-FFF2-40B4-BE49-F238E27FC236}">
                <a16:creationId xmlns:a16="http://schemas.microsoft.com/office/drawing/2014/main" id="{34C05951-EFC5-084A-AAD0-F239E29B1D28}"/>
              </a:ext>
            </a:extLst>
          </p:cNvPr>
          <p:cNvSpPr txBox="1">
            <a:spLocks/>
          </p:cNvSpPr>
          <p:nvPr/>
        </p:nvSpPr>
        <p:spPr>
          <a:xfrm>
            <a:off x="2949871" y="122366"/>
            <a:ext cx="11727563" cy="806703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999" dirty="0">
                <a:solidFill>
                  <a:srgbClr val="0070C0"/>
                </a:solidFill>
                <a:latin typeface="Arial"/>
              </a:rPr>
              <a:t> </a:t>
            </a:r>
            <a:r>
              <a:rPr lang="en-GB" sz="2800" dirty="0">
                <a:solidFill>
                  <a:schemeClr val="bg1"/>
                </a:solidFill>
                <a:latin typeface="Arial"/>
              </a:rPr>
              <a:t>Satellites used for NWP at ECMWF</a:t>
            </a:r>
          </a:p>
        </p:txBody>
      </p:sp>
    </p:spTree>
    <p:extLst>
      <p:ext uri="{BB962C8B-B14F-4D97-AF65-F5344CB8AC3E}">
        <p14:creationId xmlns:p14="http://schemas.microsoft.com/office/powerpoint/2010/main" val="16865265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7204485-421C-4382-89F2-4195E67026F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020465" y="923965"/>
          <a:ext cx="3537032" cy="58241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0941">
                  <a:extLst>
                    <a:ext uri="{9D8B030D-6E8A-4147-A177-3AD203B41FA5}">
                      <a16:colId xmlns:a16="http://schemas.microsoft.com/office/drawing/2014/main" val="174079112"/>
                    </a:ext>
                  </a:extLst>
                </a:gridCol>
                <a:gridCol w="2276091">
                  <a:extLst>
                    <a:ext uri="{9D8B030D-6E8A-4147-A177-3AD203B41FA5}">
                      <a16:colId xmlns:a16="http://schemas.microsoft.com/office/drawing/2014/main" val="4228949701"/>
                    </a:ext>
                  </a:extLst>
                </a:gridCol>
              </a:tblGrid>
              <a:tr h="185951">
                <a:tc>
                  <a:txBody>
                    <a:bodyPr/>
                    <a:lstStyle/>
                    <a:p>
                      <a:r>
                        <a:rPr lang="en-GB" sz="1200" dirty="0"/>
                        <a:t>OB TYPE</a:t>
                      </a:r>
                    </a:p>
                  </a:txBody>
                  <a:tcPr marL="91416" marR="91416" marT="45708" marB="4570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Satellite / sensors</a:t>
                      </a:r>
                    </a:p>
                  </a:txBody>
                  <a:tcPr marL="91416" marR="91416" marT="45708" marB="45708"/>
                </a:tc>
                <a:extLst>
                  <a:ext uri="{0D108BD9-81ED-4DB2-BD59-A6C34878D82A}">
                    <a16:rowId xmlns:a16="http://schemas.microsoft.com/office/drawing/2014/main" val="556821874"/>
                  </a:ext>
                </a:extLst>
              </a:tr>
              <a:tr h="1492378">
                <a:tc>
                  <a:txBody>
                    <a:bodyPr/>
                    <a:lstStyle/>
                    <a:p>
                      <a:r>
                        <a:rPr lang="en-GB" sz="1100" b="1" dirty="0"/>
                        <a:t>Atmospheric </a:t>
                      </a:r>
                    </a:p>
                    <a:p>
                      <a:r>
                        <a:rPr lang="en-GB" sz="1100" b="1" dirty="0"/>
                        <a:t>Motion Vectors</a:t>
                      </a:r>
                    </a:p>
                  </a:txBody>
                  <a:tcPr marL="91416" marR="91416" marT="45708" marB="45708"/>
                </a:tc>
                <a:tc>
                  <a:txBody>
                    <a:bodyPr/>
                    <a:lstStyle/>
                    <a:p>
                      <a:r>
                        <a:rPr lang="en-GB" sz="1100" dirty="0"/>
                        <a:t>METOP A,B,C,DUAL (</a:t>
                      </a:r>
                      <a:r>
                        <a:rPr lang="en-GB" sz="1100" b="1" dirty="0">
                          <a:solidFill>
                            <a:srgbClr val="FF0000"/>
                          </a:solidFill>
                        </a:rPr>
                        <a:t>AVHRR</a:t>
                      </a:r>
                      <a:r>
                        <a:rPr lang="en-GB" sz="1100" dirty="0"/>
                        <a:t>)</a:t>
                      </a:r>
                    </a:p>
                    <a:p>
                      <a:r>
                        <a:rPr lang="en-GB" sz="1100" dirty="0"/>
                        <a:t>METEOSAT  8,11 (</a:t>
                      </a:r>
                      <a:r>
                        <a:rPr lang="en-GB" sz="1100" b="1" dirty="0">
                          <a:solidFill>
                            <a:srgbClr val="FF0000"/>
                          </a:solidFill>
                        </a:rPr>
                        <a:t>SEVIRI</a:t>
                      </a:r>
                      <a:r>
                        <a:rPr lang="en-GB" sz="1100" dirty="0"/>
                        <a:t>)</a:t>
                      </a:r>
                    </a:p>
                    <a:p>
                      <a:r>
                        <a:rPr lang="en-GB" sz="1100" dirty="0"/>
                        <a:t>HIMAWARI  8 (</a:t>
                      </a:r>
                      <a:r>
                        <a:rPr lang="en-GB" sz="1100" b="1" dirty="0">
                          <a:solidFill>
                            <a:srgbClr val="FF0000"/>
                          </a:solidFill>
                        </a:rPr>
                        <a:t>AHI</a:t>
                      </a:r>
                      <a:r>
                        <a:rPr lang="en-GB" sz="1100" dirty="0"/>
                        <a:t>)</a:t>
                      </a:r>
                    </a:p>
                    <a:p>
                      <a:r>
                        <a:rPr lang="en-GB" sz="1100" dirty="0"/>
                        <a:t>NPP, NOAA 20 (</a:t>
                      </a:r>
                      <a:r>
                        <a:rPr lang="en-GB" sz="1100" b="1" dirty="0">
                          <a:solidFill>
                            <a:srgbClr val="FF0000"/>
                          </a:solidFill>
                        </a:rPr>
                        <a:t>VIIRS</a:t>
                      </a:r>
                      <a:r>
                        <a:rPr lang="en-GB" sz="1100" dirty="0"/>
                        <a:t>) </a:t>
                      </a:r>
                    </a:p>
                    <a:p>
                      <a:r>
                        <a:rPr lang="en-GB" sz="1100" dirty="0"/>
                        <a:t>NOAA 15,18,19 (</a:t>
                      </a:r>
                      <a:r>
                        <a:rPr lang="en-GB" sz="1100" b="1" dirty="0">
                          <a:solidFill>
                            <a:srgbClr val="FF0000"/>
                          </a:solidFill>
                        </a:rPr>
                        <a:t>AVHRR</a:t>
                      </a:r>
                      <a:r>
                        <a:rPr lang="en-GB" sz="1100" dirty="0"/>
                        <a:t>)   </a:t>
                      </a:r>
                    </a:p>
                    <a:p>
                      <a:r>
                        <a:rPr lang="en-GB" sz="1100" dirty="0"/>
                        <a:t>GOES 15,16 (</a:t>
                      </a:r>
                      <a:r>
                        <a:rPr lang="en-GB" sz="1100" b="1" dirty="0">
                          <a:solidFill>
                            <a:srgbClr val="FF0000"/>
                          </a:solidFill>
                        </a:rPr>
                        <a:t>I/ABI</a:t>
                      </a:r>
                      <a:r>
                        <a:rPr lang="en-GB" sz="1100" dirty="0"/>
                        <a:t>)</a:t>
                      </a:r>
                    </a:p>
                    <a:p>
                      <a:r>
                        <a:rPr lang="en-GB" sz="1100" dirty="0"/>
                        <a:t>AQUA (</a:t>
                      </a:r>
                      <a:r>
                        <a:rPr lang="en-GB" sz="1100" b="1" dirty="0">
                          <a:solidFill>
                            <a:srgbClr val="FF0000"/>
                          </a:solidFill>
                        </a:rPr>
                        <a:t>MODIS</a:t>
                      </a:r>
                      <a:r>
                        <a:rPr lang="en-GB" sz="1100" dirty="0"/>
                        <a:t>)</a:t>
                      </a:r>
                    </a:p>
                  </a:txBody>
                  <a:tcPr marL="91416" marR="91416" marT="45708" marB="45708"/>
                </a:tc>
                <a:extLst>
                  <a:ext uri="{0D108BD9-81ED-4DB2-BD59-A6C34878D82A}">
                    <a16:rowId xmlns:a16="http://schemas.microsoft.com/office/drawing/2014/main" val="4254560473"/>
                  </a:ext>
                </a:extLst>
              </a:tr>
              <a:tr h="2245489">
                <a:tc>
                  <a:txBody>
                    <a:bodyPr/>
                    <a:lstStyle/>
                    <a:p>
                      <a:r>
                        <a:rPr lang="en-GB" sz="1100" b="1" dirty="0"/>
                        <a:t>Atmospheric Sounding Radiances</a:t>
                      </a:r>
                    </a:p>
                  </a:txBody>
                  <a:tcPr marL="91416" marR="91416" marT="45708" marB="45708"/>
                </a:tc>
                <a:tc>
                  <a:txBody>
                    <a:bodyPr/>
                    <a:lstStyle/>
                    <a:p>
                      <a:r>
                        <a:rPr lang="en-GB" sz="1100" dirty="0"/>
                        <a:t>METOP A,B,C (</a:t>
                      </a:r>
                      <a:r>
                        <a:rPr lang="en-GB" sz="1100" b="1" dirty="0">
                          <a:solidFill>
                            <a:schemeClr val="tx1"/>
                          </a:solidFill>
                        </a:rPr>
                        <a:t>AMSU/MHS</a:t>
                      </a:r>
                      <a:r>
                        <a:rPr lang="en-GB" sz="1100" dirty="0"/>
                        <a:t>/</a:t>
                      </a:r>
                      <a:r>
                        <a:rPr lang="en-GB" sz="1100" b="1" dirty="0">
                          <a:solidFill>
                            <a:srgbClr val="FF0000"/>
                          </a:solidFill>
                        </a:rPr>
                        <a:t>IASI</a:t>
                      </a:r>
                      <a:r>
                        <a:rPr lang="en-GB" sz="1100" dirty="0"/>
                        <a:t>)</a:t>
                      </a:r>
                    </a:p>
                    <a:p>
                      <a:r>
                        <a:rPr lang="en-GB" sz="1100" dirty="0"/>
                        <a:t>NPP, NOAA 20 (</a:t>
                      </a:r>
                      <a:r>
                        <a:rPr lang="en-GB" sz="1100" b="1" dirty="0">
                          <a:solidFill>
                            <a:schemeClr val="tx1"/>
                          </a:solidFill>
                        </a:rPr>
                        <a:t>ATMS</a:t>
                      </a:r>
                      <a:r>
                        <a:rPr lang="en-GB" sz="1100" dirty="0"/>
                        <a:t>/</a:t>
                      </a:r>
                      <a:r>
                        <a:rPr lang="en-GB" sz="1100" b="1" dirty="0" err="1">
                          <a:solidFill>
                            <a:srgbClr val="FF0000"/>
                          </a:solidFill>
                        </a:rPr>
                        <a:t>CrIS</a:t>
                      </a:r>
                      <a:r>
                        <a:rPr lang="en-GB" sz="1100" dirty="0"/>
                        <a:t>)</a:t>
                      </a:r>
                    </a:p>
                    <a:p>
                      <a:r>
                        <a:rPr lang="en-GB" sz="1100" dirty="0"/>
                        <a:t>NOAA 15,18,19 (</a:t>
                      </a:r>
                      <a:r>
                        <a:rPr lang="en-GB" sz="1100" b="1" dirty="0">
                          <a:solidFill>
                            <a:schemeClr val="tx1"/>
                          </a:solidFill>
                        </a:rPr>
                        <a:t>AMSU/MHS</a:t>
                      </a:r>
                      <a:r>
                        <a:rPr lang="en-GB" sz="1100" dirty="0"/>
                        <a:t>)       </a:t>
                      </a:r>
                    </a:p>
                    <a:p>
                      <a:r>
                        <a:rPr lang="en-GB" sz="1100" dirty="0"/>
                        <a:t>AQUA (</a:t>
                      </a:r>
                      <a:r>
                        <a:rPr lang="en-GB" sz="1100" b="1" dirty="0">
                          <a:solidFill>
                            <a:schemeClr val="tx1"/>
                          </a:solidFill>
                        </a:rPr>
                        <a:t>AMSUA</a:t>
                      </a:r>
                      <a:r>
                        <a:rPr lang="en-GB" sz="1100" dirty="0"/>
                        <a:t>/</a:t>
                      </a:r>
                      <a:r>
                        <a:rPr lang="en-GB" sz="1100" b="1" dirty="0">
                          <a:solidFill>
                            <a:srgbClr val="FF0000"/>
                          </a:solidFill>
                        </a:rPr>
                        <a:t>AIRS</a:t>
                      </a:r>
                      <a:r>
                        <a:rPr lang="en-GB" sz="1100" dirty="0"/>
                        <a:t>)</a:t>
                      </a:r>
                    </a:p>
                    <a:p>
                      <a:r>
                        <a:rPr lang="en-GB" sz="1100" dirty="0"/>
                        <a:t>FY3-B,C,D (</a:t>
                      </a:r>
                      <a:r>
                        <a:rPr lang="en-GB" sz="1100" b="1" dirty="0">
                          <a:solidFill>
                            <a:schemeClr val="tx1"/>
                          </a:solidFill>
                        </a:rPr>
                        <a:t>MWHS/MWHS2</a:t>
                      </a:r>
                      <a:r>
                        <a:rPr lang="en-GB" sz="1100" dirty="0"/>
                        <a:t>)</a:t>
                      </a:r>
                    </a:p>
                    <a:p>
                      <a:r>
                        <a:rPr lang="en-GB" sz="1100" dirty="0"/>
                        <a:t>METEOSAT  8,11 (</a:t>
                      </a:r>
                      <a:r>
                        <a:rPr lang="en-GB" sz="1100" b="1" dirty="0">
                          <a:solidFill>
                            <a:srgbClr val="FF0000"/>
                          </a:solidFill>
                        </a:rPr>
                        <a:t>SEVIRI</a:t>
                      </a:r>
                      <a:r>
                        <a:rPr lang="en-GB" sz="1100" dirty="0"/>
                        <a:t>)</a:t>
                      </a:r>
                    </a:p>
                    <a:p>
                      <a:r>
                        <a:rPr lang="en-GB" sz="1100" dirty="0"/>
                        <a:t>HIMAWARI  8 (</a:t>
                      </a:r>
                      <a:r>
                        <a:rPr lang="en-GB" sz="1100" b="1" dirty="0">
                          <a:solidFill>
                            <a:srgbClr val="FF0000"/>
                          </a:solidFill>
                        </a:rPr>
                        <a:t>AHI</a:t>
                      </a:r>
                      <a:r>
                        <a:rPr lang="en-GB" sz="1100" dirty="0"/>
                        <a:t>)</a:t>
                      </a:r>
                    </a:p>
                    <a:p>
                      <a:r>
                        <a:rPr lang="en-GB" sz="1100" dirty="0"/>
                        <a:t>GOES 15,16 (</a:t>
                      </a:r>
                      <a:r>
                        <a:rPr lang="en-GB" sz="1100" b="1" dirty="0">
                          <a:solidFill>
                            <a:srgbClr val="FF0000"/>
                          </a:solidFill>
                        </a:rPr>
                        <a:t>I/ABI</a:t>
                      </a:r>
                      <a:r>
                        <a:rPr lang="en-GB" sz="1100" dirty="0"/>
                        <a:t>) </a:t>
                      </a:r>
                    </a:p>
                    <a:p>
                      <a:r>
                        <a:rPr lang="en-GB" sz="1100" dirty="0"/>
                        <a:t>GCOM-W (</a:t>
                      </a:r>
                      <a:r>
                        <a:rPr lang="en-GB" sz="1100" b="1" dirty="0">
                          <a:solidFill>
                            <a:schemeClr val="tx1"/>
                          </a:solidFill>
                        </a:rPr>
                        <a:t>AMSR-2</a:t>
                      </a:r>
                      <a:r>
                        <a:rPr lang="en-GB" sz="1100" dirty="0"/>
                        <a:t>)</a:t>
                      </a:r>
                    </a:p>
                    <a:p>
                      <a:r>
                        <a:rPr lang="en-GB" sz="1100" dirty="0"/>
                        <a:t>GPM (</a:t>
                      </a:r>
                      <a:r>
                        <a:rPr lang="en-GB" sz="1100" b="1" dirty="0">
                          <a:solidFill>
                            <a:schemeClr val="tx1"/>
                          </a:solidFill>
                        </a:rPr>
                        <a:t>GMI</a:t>
                      </a:r>
                      <a:r>
                        <a:rPr lang="en-GB" sz="1100" dirty="0"/>
                        <a:t>)</a:t>
                      </a:r>
                    </a:p>
                    <a:p>
                      <a:r>
                        <a:rPr lang="en-GB" sz="1100" dirty="0"/>
                        <a:t>DMSP 17,18 (</a:t>
                      </a:r>
                      <a:r>
                        <a:rPr lang="en-GB" sz="1100" b="1" dirty="0">
                          <a:solidFill>
                            <a:schemeClr val="tx1"/>
                          </a:solidFill>
                        </a:rPr>
                        <a:t>SSM/IS</a:t>
                      </a:r>
                      <a:r>
                        <a:rPr lang="en-GB" sz="1100" dirty="0"/>
                        <a:t>)</a:t>
                      </a:r>
                    </a:p>
                  </a:txBody>
                  <a:tcPr marL="91416" marR="91416" marT="45708" marB="45708"/>
                </a:tc>
                <a:extLst>
                  <a:ext uri="{0D108BD9-81ED-4DB2-BD59-A6C34878D82A}">
                    <a16:rowId xmlns:a16="http://schemas.microsoft.com/office/drawing/2014/main" val="431816301"/>
                  </a:ext>
                </a:extLst>
              </a:tr>
              <a:tr h="958601">
                <a:tc>
                  <a:txBody>
                    <a:bodyPr/>
                    <a:lstStyle/>
                    <a:p>
                      <a:r>
                        <a:rPr lang="en-GB" sz="1100" b="1" dirty="0"/>
                        <a:t>GNSS-RO </a:t>
                      </a:r>
                    </a:p>
                  </a:txBody>
                  <a:tcPr marL="91416" marR="91416" marT="45708" marB="45708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 dirty="0"/>
                        <a:t>METOP  A,B,C (</a:t>
                      </a:r>
                      <a:r>
                        <a:rPr lang="en-GB" sz="1100" b="1" dirty="0">
                          <a:solidFill>
                            <a:srgbClr val="00B050"/>
                          </a:solidFill>
                        </a:rPr>
                        <a:t>GRAS</a:t>
                      </a:r>
                      <a:r>
                        <a:rPr lang="en-GB" sz="1100" dirty="0"/>
                        <a:t>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 b="1" dirty="0">
                          <a:solidFill>
                            <a:srgbClr val="00B050"/>
                          </a:solidFill>
                        </a:rPr>
                        <a:t>COSMIC2 Spire </a:t>
                      </a:r>
                      <a:r>
                        <a:rPr lang="en-GB" sz="1100" dirty="0"/>
                        <a:t>(2020)</a:t>
                      </a:r>
                    </a:p>
                    <a:p>
                      <a:r>
                        <a:rPr lang="en-GB" sz="1100" b="1" dirty="0">
                          <a:solidFill>
                            <a:srgbClr val="00B050"/>
                          </a:solidFill>
                        </a:rPr>
                        <a:t>TERRASAR / TANDEM  </a:t>
                      </a:r>
                    </a:p>
                    <a:p>
                      <a:r>
                        <a:rPr lang="en-GB" sz="1100" b="1" dirty="0">
                          <a:solidFill>
                            <a:srgbClr val="00B050"/>
                          </a:solidFill>
                        </a:rPr>
                        <a:t>FY3 (GNOS)</a:t>
                      </a:r>
                    </a:p>
                    <a:p>
                      <a:r>
                        <a:rPr lang="en-GB" sz="1100" b="1" dirty="0">
                          <a:solidFill>
                            <a:srgbClr val="00B050"/>
                          </a:solidFill>
                        </a:rPr>
                        <a:t>KOMPSAT5 (GNOS)</a:t>
                      </a:r>
                    </a:p>
                  </a:txBody>
                  <a:tcPr marL="91416" marR="91416" marT="45708" marB="45708"/>
                </a:tc>
                <a:extLst>
                  <a:ext uri="{0D108BD9-81ED-4DB2-BD59-A6C34878D82A}">
                    <a16:rowId xmlns:a16="http://schemas.microsoft.com/office/drawing/2014/main" val="782597125"/>
                  </a:ext>
                </a:extLst>
              </a:tr>
              <a:tr h="35774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 b="1" dirty="0"/>
                        <a:t>SCAT / ALT</a:t>
                      </a:r>
                    </a:p>
                  </a:txBody>
                  <a:tcPr marL="91416" marR="91416" marT="45708" marB="45708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 b="1" dirty="0">
                          <a:solidFill>
                            <a:schemeClr val="accent6"/>
                          </a:solidFill>
                        </a:rPr>
                        <a:t>METOPA,B,C(ASCAT) / </a:t>
                      </a:r>
                      <a:r>
                        <a:rPr lang="en-GB" sz="1100" b="1" dirty="0" err="1">
                          <a:solidFill>
                            <a:schemeClr val="accent6"/>
                          </a:solidFill>
                        </a:rPr>
                        <a:t>Saral</a:t>
                      </a:r>
                      <a:r>
                        <a:rPr lang="en-GB" sz="1100" b="1" dirty="0">
                          <a:solidFill>
                            <a:schemeClr val="accent6"/>
                          </a:solidFill>
                        </a:rPr>
                        <a:t> JASON3 / </a:t>
                      </a:r>
                      <a:r>
                        <a:rPr lang="en-GB" sz="1100" b="1" dirty="0" err="1">
                          <a:solidFill>
                            <a:schemeClr val="accent6"/>
                          </a:solidFill>
                        </a:rPr>
                        <a:t>AltiKA</a:t>
                      </a:r>
                      <a:r>
                        <a:rPr lang="en-GB" sz="1100" b="1" dirty="0">
                          <a:solidFill>
                            <a:schemeClr val="accent6"/>
                          </a:solidFill>
                        </a:rPr>
                        <a:t> / S3A/B / Cry2</a:t>
                      </a:r>
                    </a:p>
                  </a:txBody>
                  <a:tcPr marL="91416" marR="91416" marT="45708" marB="45708"/>
                </a:tc>
                <a:extLst>
                  <a:ext uri="{0D108BD9-81ED-4DB2-BD59-A6C34878D82A}">
                    <a16:rowId xmlns:a16="http://schemas.microsoft.com/office/drawing/2014/main" val="2724455117"/>
                  </a:ext>
                </a:extLst>
              </a:tr>
              <a:tr h="35774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 b="1" dirty="0"/>
                        <a:t>Doppler Wind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 b="1" dirty="0"/>
                        <a:t>Lidar</a:t>
                      </a:r>
                    </a:p>
                  </a:txBody>
                  <a:tcPr marL="91416" marR="91416" marT="45708" marB="45708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 b="1" dirty="0">
                          <a:solidFill>
                            <a:srgbClr val="0000FF"/>
                          </a:solidFill>
                        </a:rPr>
                        <a:t>Aeolus</a:t>
                      </a:r>
                    </a:p>
                  </a:txBody>
                  <a:tcPr marL="91416" marR="91416" marT="45708" marB="45708"/>
                </a:tc>
                <a:extLst>
                  <a:ext uri="{0D108BD9-81ED-4DB2-BD59-A6C34878D82A}">
                    <a16:rowId xmlns:a16="http://schemas.microsoft.com/office/drawing/2014/main" val="2495650233"/>
                  </a:ext>
                </a:extLst>
              </a:tr>
            </a:tbl>
          </a:graphicData>
        </a:graphic>
      </p:graphicFrame>
      <p:sp>
        <p:nvSpPr>
          <p:cNvPr id="3" name="Title 1">
            <a:extLst>
              <a:ext uri="{FF2B5EF4-FFF2-40B4-BE49-F238E27FC236}">
                <a16:creationId xmlns:a16="http://schemas.microsoft.com/office/drawing/2014/main" id="{34C05951-EFC5-084A-AAD0-F239E29B1D28}"/>
              </a:ext>
            </a:extLst>
          </p:cNvPr>
          <p:cNvSpPr txBox="1">
            <a:spLocks/>
          </p:cNvSpPr>
          <p:nvPr/>
        </p:nvSpPr>
        <p:spPr>
          <a:xfrm>
            <a:off x="0" y="133390"/>
            <a:ext cx="11727563" cy="806703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2800" dirty="0">
                <a:solidFill>
                  <a:schemeClr val="bg1"/>
                </a:solidFill>
                <a:latin typeface="Arial"/>
              </a:rPr>
              <a:t>Sensor technology</a:t>
            </a:r>
            <a:endParaRPr lang="en-GB" sz="2800" dirty="0">
              <a:solidFill>
                <a:srgbClr val="0070C0"/>
              </a:solidFill>
              <a:latin typeface="Arial"/>
            </a:endParaRPr>
          </a:p>
        </p:txBody>
      </p:sp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4FB057F6-7ED7-3543-A1C7-F257B8884FB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375804" y="2312105"/>
          <a:ext cx="6172730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86365">
                  <a:extLst>
                    <a:ext uri="{9D8B030D-6E8A-4147-A177-3AD203B41FA5}">
                      <a16:colId xmlns:a16="http://schemas.microsoft.com/office/drawing/2014/main" val="2808794571"/>
                    </a:ext>
                  </a:extLst>
                </a:gridCol>
                <a:gridCol w="3086365">
                  <a:extLst>
                    <a:ext uri="{9D8B030D-6E8A-4147-A177-3AD203B41FA5}">
                      <a16:colId xmlns:a16="http://schemas.microsoft.com/office/drawing/2014/main" val="31668160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Sensor technology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Processing route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12014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Passive microwave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L1 Radiances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84231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Passive infrared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L1 Radiances / AMV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2047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rgbClr val="00B050"/>
                          </a:solidFill>
                        </a:rPr>
                        <a:t>Radio occultation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Bending angles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35556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accent6"/>
                          </a:solidFill>
                        </a:rPr>
                        <a:t>SCAT / Altimeter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L2 wind / SLA / SWH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69450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rgbClr val="0070C0"/>
                          </a:solidFill>
                        </a:rPr>
                        <a:t>Doppler wind lidar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L2 LOS wind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43827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512045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460CA80-E2D1-5A49-AB44-CDECBD8B46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347" y="2561369"/>
            <a:ext cx="5472113" cy="395049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CB1C159-2206-134C-8104-4BDCF04CBE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5911" y="2561369"/>
            <a:ext cx="5472113" cy="3950494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39E14A41-326C-604F-9B44-94BAB6DCD6D6}"/>
              </a:ext>
            </a:extLst>
          </p:cNvPr>
          <p:cNvSpPr txBox="1">
            <a:spLocks/>
          </p:cNvSpPr>
          <p:nvPr/>
        </p:nvSpPr>
        <p:spPr>
          <a:xfrm>
            <a:off x="517347" y="346137"/>
            <a:ext cx="10415003" cy="806703"/>
          </a:xfrm>
          <a:prstGeom prst="rect">
            <a:avLst/>
          </a:prstGeom>
          <a:noFill/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3999" dirty="0">
                <a:solidFill>
                  <a:srgbClr val="0070C0"/>
                </a:solidFill>
                <a:latin typeface="Arial"/>
              </a:rPr>
              <a:t> </a:t>
            </a:r>
            <a:r>
              <a:rPr lang="en-GB" sz="2800" dirty="0">
                <a:solidFill>
                  <a:schemeClr val="bg1"/>
                </a:solidFill>
                <a:latin typeface="Arial"/>
              </a:rPr>
              <a:t>Passive infrared (Low Earth Orbit)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159A30F-FD1E-4B49-B0DE-593CBA1B66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3380" y="1626272"/>
            <a:ext cx="2900045" cy="369332"/>
          </a:xfrm>
          <a:prstGeom prst="rect">
            <a:avLst/>
          </a:prstGeom>
          <a:solidFill>
            <a:srgbClr val="C000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1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IASI data</a:t>
            </a:r>
          </a:p>
        </p:txBody>
      </p:sp>
      <p:sp>
        <p:nvSpPr>
          <p:cNvPr id="15" name="TextBox 9">
            <a:extLst>
              <a:ext uri="{FF2B5EF4-FFF2-40B4-BE49-F238E27FC236}">
                <a16:creationId xmlns:a16="http://schemas.microsoft.com/office/drawing/2014/main" id="{54321938-49B0-4C78-84B6-F380667004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47169" y="1631032"/>
            <a:ext cx="2900045" cy="369332"/>
          </a:xfrm>
          <a:prstGeom prst="rect">
            <a:avLst/>
          </a:prstGeom>
          <a:solidFill>
            <a:srgbClr val="C000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18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CrIS</a:t>
            </a:r>
            <a:r>
              <a:rPr lang="en-GB" altLang="en-US" sz="1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data</a:t>
            </a:r>
          </a:p>
        </p:txBody>
      </p:sp>
    </p:spTree>
    <p:extLst>
      <p:ext uri="{BB962C8B-B14F-4D97-AF65-F5344CB8AC3E}">
        <p14:creationId xmlns:p14="http://schemas.microsoft.com/office/powerpoint/2010/main" val="9391751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extBox 3">
            <a:extLst>
              <a:ext uri="{FF2B5EF4-FFF2-40B4-BE49-F238E27FC236}">
                <a16:creationId xmlns:a16="http://schemas.microsoft.com/office/drawing/2014/main" id="{3C130A81-577F-4596-B055-A269A59F9A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10552" y="97833"/>
            <a:ext cx="6237287" cy="369887"/>
          </a:xfrm>
          <a:prstGeom prst="rect">
            <a:avLst/>
          </a:prstGeom>
          <a:gradFill rotWithShape="1">
            <a:gsLst>
              <a:gs pos="0">
                <a:srgbClr val="003F77"/>
              </a:gs>
              <a:gs pos="50000">
                <a:srgbClr val="005FAD"/>
              </a:gs>
              <a:gs pos="100000">
                <a:srgbClr val="0072CE"/>
              </a:gs>
            </a:gsLst>
            <a:lin ang="8100000" scaled="1"/>
          </a:gra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Example of radiance/brightness temperature spectrum </a:t>
            </a:r>
          </a:p>
        </p:txBody>
      </p:sp>
      <p:pic>
        <p:nvPicPr>
          <p:cNvPr id="16387" name="Picture 4">
            <a:extLst>
              <a:ext uri="{FF2B5EF4-FFF2-40B4-BE49-F238E27FC236}">
                <a16:creationId xmlns:a16="http://schemas.microsoft.com/office/drawing/2014/main" id="{431472A6-8E96-4EE2-9A10-A10708C11C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6088" y="1581151"/>
            <a:ext cx="5657850" cy="437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8" name="Picture 2">
            <a:extLst>
              <a:ext uri="{FF2B5EF4-FFF2-40B4-BE49-F238E27FC236}">
                <a16:creationId xmlns:a16="http://schemas.microsoft.com/office/drawing/2014/main" id="{44F45151-E1D5-4174-82B7-C6B9DFDD87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387" y="609601"/>
            <a:ext cx="2514600" cy="194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9" name="TextBox 5">
            <a:extLst>
              <a:ext uri="{FF2B5EF4-FFF2-40B4-BE49-F238E27FC236}">
                <a16:creationId xmlns:a16="http://schemas.microsoft.com/office/drawing/2014/main" id="{B6FC2F62-0D59-459F-A615-685B42344A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6451" y="3187700"/>
            <a:ext cx="1441450" cy="40005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GB" altLang="en-US" sz="1000">
                <a:latin typeface="Arial" panose="020B0604020202020204" pitchFamily="34" charset="0"/>
                <a:cs typeface="Arial" panose="020B0604020202020204" pitchFamily="34" charset="0"/>
              </a:rPr>
              <a:t>Equivalent brightness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GB" altLang="en-US" sz="1000">
                <a:latin typeface="Arial" panose="020B0604020202020204" pitchFamily="34" charset="0"/>
                <a:cs typeface="Arial" panose="020B0604020202020204" pitchFamily="34" charset="0"/>
              </a:rPr>
              <a:t>temperature spectrum</a:t>
            </a:r>
          </a:p>
        </p:txBody>
      </p:sp>
      <p:sp>
        <p:nvSpPr>
          <p:cNvPr id="16390" name="TextBox 6">
            <a:extLst>
              <a:ext uri="{FF2B5EF4-FFF2-40B4-BE49-F238E27FC236}">
                <a16:creationId xmlns:a16="http://schemas.microsoft.com/office/drawing/2014/main" id="{43386F43-B7D9-4ABE-A14F-778C3EAF91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77642" y="1967707"/>
            <a:ext cx="1333500" cy="246062"/>
          </a:xfrm>
          <a:prstGeom prst="rect">
            <a:avLst/>
          </a:prstGeom>
          <a:solidFill>
            <a:srgbClr val="FF99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GB" altLang="en-US" sz="1000" dirty="0">
                <a:latin typeface="Arial" panose="020B0604020202020204" pitchFamily="34" charset="0"/>
                <a:cs typeface="Arial" panose="020B0604020202020204" pitchFamily="34" charset="0"/>
              </a:rPr>
              <a:t>Atmosphere window</a:t>
            </a:r>
          </a:p>
        </p:txBody>
      </p:sp>
      <p:sp>
        <p:nvSpPr>
          <p:cNvPr id="12" name="Left Brace 11">
            <a:extLst>
              <a:ext uri="{FF2B5EF4-FFF2-40B4-BE49-F238E27FC236}">
                <a16:creationId xmlns:a16="http://schemas.microsoft.com/office/drawing/2014/main" id="{233D29F1-4E82-48B4-BE1C-3660AE0583AE}"/>
              </a:ext>
            </a:extLst>
          </p:cNvPr>
          <p:cNvSpPr/>
          <p:nvPr/>
        </p:nvSpPr>
        <p:spPr>
          <a:xfrm rot="5400000">
            <a:off x="3996138" y="2167733"/>
            <a:ext cx="114300" cy="504825"/>
          </a:xfrm>
          <a:prstGeom prst="leftBrac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GB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13" name="Left Brace 12">
            <a:extLst>
              <a:ext uri="{FF2B5EF4-FFF2-40B4-BE49-F238E27FC236}">
                <a16:creationId xmlns:a16="http://schemas.microsoft.com/office/drawing/2014/main" id="{FC3A2037-7683-4033-AB2F-0AD268F07D54}"/>
              </a:ext>
            </a:extLst>
          </p:cNvPr>
          <p:cNvSpPr/>
          <p:nvPr/>
        </p:nvSpPr>
        <p:spPr>
          <a:xfrm rot="5400000">
            <a:off x="4596202" y="2205832"/>
            <a:ext cx="125413" cy="457200"/>
          </a:xfrm>
          <a:prstGeom prst="leftBrac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GB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16393" name="TextBox 13">
            <a:extLst>
              <a:ext uri="{FF2B5EF4-FFF2-40B4-BE49-F238E27FC236}">
                <a16:creationId xmlns:a16="http://schemas.microsoft.com/office/drawing/2014/main" id="{717471F0-07D5-4151-8855-BD70562640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43670" y="2003627"/>
            <a:ext cx="1333500" cy="246062"/>
          </a:xfrm>
          <a:prstGeom prst="rect">
            <a:avLst/>
          </a:prstGeom>
          <a:solidFill>
            <a:srgbClr val="FF99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GB" altLang="en-US" sz="1000">
                <a:latin typeface="Arial" panose="020B0604020202020204" pitchFamily="34" charset="0"/>
                <a:cs typeface="Arial" panose="020B0604020202020204" pitchFamily="34" charset="0"/>
              </a:rPr>
              <a:t>Atmosphere window</a:t>
            </a:r>
          </a:p>
        </p:txBody>
      </p:sp>
      <p:sp>
        <p:nvSpPr>
          <p:cNvPr id="15" name="Left Brace 14">
            <a:extLst>
              <a:ext uri="{FF2B5EF4-FFF2-40B4-BE49-F238E27FC236}">
                <a16:creationId xmlns:a16="http://schemas.microsoft.com/office/drawing/2014/main" id="{911C7517-B0BF-4F48-826B-F69E1A35443E}"/>
              </a:ext>
            </a:extLst>
          </p:cNvPr>
          <p:cNvSpPr/>
          <p:nvPr/>
        </p:nvSpPr>
        <p:spPr>
          <a:xfrm rot="5400000">
            <a:off x="7633820" y="2176068"/>
            <a:ext cx="111125" cy="415925"/>
          </a:xfrm>
          <a:prstGeom prst="leftBrac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GB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16395" name="TextBox 7">
            <a:extLst>
              <a:ext uri="{FF2B5EF4-FFF2-40B4-BE49-F238E27FC236}">
                <a16:creationId xmlns:a16="http://schemas.microsoft.com/office/drawing/2014/main" id="{93E2DF58-2041-452C-962F-679BC86A04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38726" y="4877993"/>
            <a:ext cx="1054100" cy="246062"/>
          </a:xfrm>
          <a:prstGeom prst="rect">
            <a:avLst/>
          </a:prstGeom>
          <a:solidFill>
            <a:srgbClr val="FF99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GB" altLang="en-US" sz="1000">
                <a:latin typeface="Arial" panose="020B0604020202020204" pitchFamily="34" charset="0"/>
                <a:cs typeface="Arial" panose="020B0604020202020204" pitchFamily="34" charset="0"/>
              </a:rPr>
              <a:t>CO</a:t>
            </a:r>
            <a:r>
              <a:rPr lang="en-GB" altLang="en-US" sz="1000" baseline="-2500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GB" altLang="en-US" sz="1000">
                <a:latin typeface="Arial" panose="020B0604020202020204" pitchFamily="34" charset="0"/>
                <a:cs typeface="Arial" panose="020B0604020202020204" pitchFamily="34" charset="0"/>
              </a:rPr>
              <a:t> absorption</a:t>
            </a:r>
          </a:p>
        </p:txBody>
      </p:sp>
      <p:sp>
        <p:nvSpPr>
          <p:cNvPr id="16396" name="TextBox 16">
            <a:extLst>
              <a:ext uri="{FF2B5EF4-FFF2-40B4-BE49-F238E27FC236}">
                <a16:creationId xmlns:a16="http://schemas.microsoft.com/office/drawing/2014/main" id="{43EA0139-2BE4-487E-8460-20A6944124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15753" y="4797426"/>
            <a:ext cx="1054100" cy="246063"/>
          </a:xfrm>
          <a:prstGeom prst="rect">
            <a:avLst/>
          </a:prstGeom>
          <a:solidFill>
            <a:srgbClr val="FF99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GB" altLang="en-US" sz="1000">
                <a:latin typeface="Arial" panose="020B0604020202020204" pitchFamily="34" charset="0"/>
                <a:cs typeface="Arial" panose="020B0604020202020204" pitchFamily="34" charset="0"/>
              </a:rPr>
              <a:t>CO</a:t>
            </a:r>
            <a:r>
              <a:rPr lang="en-GB" altLang="en-US" sz="1000" baseline="-2500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GB" altLang="en-US" sz="1000">
                <a:latin typeface="Arial" panose="020B0604020202020204" pitchFamily="34" charset="0"/>
                <a:cs typeface="Arial" panose="020B0604020202020204" pitchFamily="34" charset="0"/>
              </a:rPr>
              <a:t> absorption</a:t>
            </a:r>
          </a:p>
        </p:txBody>
      </p:sp>
      <p:sp>
        <p:nvSpPr>
          <p:cNvPr id="16397" name="TextBox 17">
            <a:extLst>
              <a:ext uri="{FF2B5EF4-FFF2-40B4-BE49-F238E27FC236}">
                <a16:creationId xmlns:a16="http://schemas.microsoft.com/office/drawing/2014/main" id="{CC7E0294-3B45-4BC0-812B-C7B3FD6BD8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58585" y="5027613"/>
            <a:ext cx="1077912" cy="246062"/>
          </a:xfrm>
          <a:prstGeom prst="rect">
            <a:avLst/>
          </a:prstGeom>
          <a:solidFill>
            <a:srgbClr val="FF99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GB" altLang="en-US" sz="1000" dirty="0"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en-GB" altLang="en-US" sz="1000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GB" altLang="en-US" sz="1000" dirty="0">
                <a:latin typeface="Arial" panose="020B0604020202020204" pitchFamily="34" charset="0"/>
                <a:cs typeface="Arial" panose="020B0604020202020204" pitchFamily="34" charset="0"/>
              </a:rPr>
              <a:t>O absorption</a:t>
            </a:r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15F716A9-95C1-48C4-912A-DDDF38094A9E}"/>
              </a:ext>
            </a:extLst>
          </p:cNvPr>
          <p:cNvSpPr/>
          <p:nvPr/>
        </p:nvSpPr>
        <p:spPr>
          <a:xfrm rot="16200000">
            <a:off x="5526330" y="4060929"/>
            <a:ext cx="138113" cy="1732548"/>
          </a:xfrm>
          <a:prstGeom prst="leftBrac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GB" dirty="0"/>
          </a:p>
        </p:txBody>
      </p:sp>
      <p:sp>
        <p:nvSpPr>
          <p:cNvPr id="16399" name="TextBox 20">
            <a:extLst>
              <a:ext uri="{FF2B5EF4-FFF2-40B4-BE49-F238E27FC236}">
                <a16:creationId xmlns:a16="http://schemas.microsoft.com/office/drawing/2014/main" id="{3253F453-FA6B-43C0-A93B-352D234338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25978" y="3181351"/>
            <a:ext cx="1071563" cy="246062"/>
          </a:xfrm>
          <a:prstGeom prst="rect">
            <a:avLst/>
          </a:prstGeom>
          <a:solidFill>
            <a:srgbClr val="FF99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GB" altLang="en-US" sz="1000">
                <a:latin typeface="Arial" panose="020B0604020202020204" pitchFamily="34" charset="0"/>
                <a:cs typeface="Arial" panose="020B0604020202020204" pitchFamily="34" charset="0"/>
              </a:rPr>
              <a:t>CH</a:t>
            </a:r>
            <a:r>
              <a:rPr lang="en-GB" altLang="en-US" sz="1000" baseline="-2500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en-GB" altLang="en-US" sz="1000">
                <a:latin typeface="Arial" panose="020B0604020202020204" pitchFamily="34" charset="0"/>
                <a:cs typeface="Arial" panose="020B0604020202020204" pitchFamily="34" charset="0"/>
              </a:rPr>
              <a:t> absorption</a:t>
            </a:r>
          </a:p>
        </p:txBody>
      </p:sp>
      <p:sp>
        <p:nvSpPr>
          <p:cNvPr id="16400" name="TextBox 21">
            <a:extLst>
              <a:ext uri="{FF2B5EF4-FFF2-40B4-BE49-F238E27FC236}">
                <a16:creationId xmlns:a16="http://schemas.microsoft.com/office/drawing/2014/main" id="{C3BAD297-3DBF-4B88-9197-7C792B4A2F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06923" y="2801542"/>
            <a:ext cx="1077913" cy="246062"/>
          </a:xfrm>
          <a:prstGeom prst="rect">
            <a:avLst/>
          </a:prstGeom>
          <a:solidFill>
            <a:srgbClr val="FF99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GB" altLang="en-US" sz="1000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GB" altLang="en-US" sz="1000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GB" altLang="en-US" sz="1000" dirty="0">
                <a:latin typeface="Arial" panose="020B0604020202020204" pitchFamily="34" charset="0"/>
                <a:cs typeface="Arial" panose="020B0604020202020204" pitchFamily="34" charset="0"/>
              </a:rPr>
              <a:t>O absorption</a:t>
            </a:r>
          </a:p>
        </p:txBody>
      </p:sp>
      <p:sp>
        <p:nvSpPr>
          <p:cNvPr id="16401" name="TextBox 22">
            <a:extLst>
              <a:ext uri="{FF2B5EF4-FFF2-40B4-BE49-F238E27FC236}">
                <a16:creationId xmlns:a16="http://schemas.microsoft.com/office/drawing/2014/main" id="{C04C6DCF-6A95-4165-AB36-636198F6CF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79726" y="2678510"/>
            <a:ext cx="1076325" cy="246063"/>
          </a:xfrm>
          <a:prstGeom prst="rect">
            <a:avLst/>
          </a:prstGeom>
          <a:solidFill>
            <a:srgbClr val="FF99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GB" altLang="en-US" sz="1000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GB" altLang="en-US" sz="1000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GB" altLang="en-US" sz="1000" dirty="0">
                <a:latin typeface="Arial" panose="020B0604020202020204" pitchFamily="34" charset="0"/>
                <a:cs typeface="Arial" panose="020B0604020202020204" pitchFamily="34" charset="0"/>
              </a:rPr>
              <a:t>O absorption</a:t>
            </a:r>
          </a:p>
        </p:txBody>
      </p:sp>
      <p:sp>
        <p:nvSpPr>
          <p:cNvPr id="24" name="Arrow: Down 23">
            <a:extLst>
              <a:ext uri="{FF2B5EF4-FFF2-40B4-BE49-F238E27FC236}">
                <a16:creationId xmlns:a16="http://schemas.microsoft.com/office/drawing/2014/main" id="{A3F0F666-A06F-4C83-BD7B-99F2003A1B68}"/>
              </a:ext>
            </a:extLst>
          </p:cNvPr>
          <p:cNvSpPr/>
          <p:nvPr/>
        </p:nvSpPr>
        <p:spPr>
          <a:xfrm flipH="1">
            <a:off x="1341438" y="2559051"/>
            <a:ext cx="120650" cy="635000"/>
          </a:xfrm>
          <a:prstGeom prst="down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/>
          </a:p>
        </p:txBody>
      </p:sp>
      <p:sp>
        <p:nvSpPr>
          <p:cNvPr id="25" name="Arrow: Down 24">
            <a:extLst>
              <a:ext uri="{FF2B5EF4-FFF2-40B4-BE49-F238E27FC236}">
                <a16:creationId xmlns:a16="http://schemas.microsoft.com/office/drawing/2014/main" id="{E1230459-6B42-4E1C-9434-11B110AB34C5}"/>
              </a:ext>
            </a:extLst>
          </p:cNvPr>
          <p:cNvSpPr/>
          <p:nvPr/>
        </p:nvSpPr>
        <p:spPr>
          <a:xfrm rot="16200000" flipH="1">
            <a:off x="2392759" y="3180558"/>
            <a:ext cx="134938" cy="415925"/>
          </a:xfrm>
          <a:prstGeom prst="down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/>
          </a:p>
        </p:txBody>
      </p:sp>
      <p:sp>
        <p:nvSpPr>
          <p:cNvPr id="16404" name="TextBox 21">
            <a:extLst>
              <a:ext uri="{FF2B5EF4-FFF2-40B4-BE49-F238E27FC236}">
                <a16:creationId xmlns:a16="http://schemas.microsoft.com/office/drawing/2014/main" id="{0CA24F23-37E9-4BDE-9FED-6B7D33142C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51473" y="4285456"/>
            <a:ext cx="985838" cy="246062"/>
          </a:xfrm>
          <a:prstGeom prst="rect">
            <a:avLst/>
          </a:prstGeom>
          <a:solidFill>
            <a:srgbClr val="FF99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GB" altLang="en-US" sz="1000"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lang="en-GB" altLang="en-US" sz="1000" baseline="-2500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GB" altLang="en-US" sz="1000">
                <a:latin typeface="Arial" panose="020B0604020202020204" pitchFamily="34" charset="0"/>
                <a:cs typeface="Arial" panose="020B0604020202020204" pitchFamily="34" charset="0"/>
              </a:rPr>
              <a:t> absorption</a:t>
            </a:r>
          </a:p>
        </p:txBody>
      </p:sp>
      <p:sp>
        <p:nvSpPr>
          <p:cNvPr id="16405" name="TextBox 22">
            <a:extLst>
              <a:ext uri="{FF2B5EF4-FFF2-40B4-BE49-F238E27FC236}">
                <a16:creationId xmlns:a16="http://schemas.microsoft.com/office/drawing/2014/main" id="{55702A69-6955-464D-9159-D9D4953A15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29196" y="2983506"/>
            <a:ext cx="1006475" cy="246063"/>
          </a:xfrm>
          <a:prstGeom prst="rect">
            <a:avLst/>
          </a:prstGeom>
          <a:solidFill>
            <a:srgbClr val="FF99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GB" altLang="en-US" sz="1000">
                <a:latin typeface="Arial" panose="020B0604020202020204" pitchFamily="34" charset="0"/>
                <a:cs typeface="Arial" panose="020B0604020202020204" pitchFamily="34" charset="0"/>
              </a:rPr>
              <a:t>CO absorption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124595FF-1030-4B9D-B02C-D8C5F80E484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9" t="12490" r="6485" b="5942"/>
          <a:stretch/>
        </p:blipFill>
        <p:spPr>
          <a:xfrm>
            <a:off x="8653022" y="2713755"/>
            <a:ext cx="3467880" cy="243688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1310563-F062-4524-89BB-CEA101B9DAF0}"/>
              </a:ext>
            </a:extLst>
          </p:cNvPr>
          <p:cNvSpPr txBox="1"/>
          <p:nvPr/>
        </p:nvSpPr>
        <p:spPr>
          <a:xfrm>
            <a:off x="9045088" y="2338796"/>
            <a:ext cx="2683748" cy="276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sz="1200" b="1" dirty="0">
                <a:latin typeface="Arial" panose="020B0604020202020204" pitchFamily="34" charset="0"/>
                <a:cs typeface="Arial" panose="020B0604020202020204" pitchFamily="34" charset="0"/>
              </a:rPr>
              <a:t>The 220 operational IASI channels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78E6585-2DD8-4315-B917-87776B29FED7}"/>
              </a:ext>
            </a:extLst>
          </p:cNvPr>
          <p:cNvSpPr txBox="1">
            <a:spLocks/>
          </p:cNvSpPr>
          <p:nvPr/>
        </p:nvSpPr>
        <p:spPr>
          <a:xfrm>
            <a:off x="304799" y="151352"/>
            <a:ext cx="11801475" cy="881667"/>
          </a:xfrm>
          <a:prstGeom prst="rect">
            <a:avLst/>
          </a:prstGeom>
          <a:solidFill>
            <a:srgbClr val="C00000"/>
          </a:solidFill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2600" dirty="0">
                <a:solidFill>
                  <a:schemeClr val="bg1"/>
                </a:solidFill>
                <a:latin typeface="Arial"/>
              </a:rPr>
              <a:t>How do we asses the impact of modifications to the IASI assimilation system?</a:t>
            </a:r>
          </a:p>
          <a:p>
            <a:pPr algn="ctr"/>
            <a:r>
              <a:rPr lang="en-GB" sz="2600" dirty="0">
                <a:solidFill>
                  <a:schemeClr val="bg1"/>
                </a:solidFill>
                <a:latin typeface="Arial"/>
              </a:rPr>
              <a:t>We run assimilation experiments!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FB42496-47CE-4A96-8087-8DC531A35B54}"/>
              </a:ext>
            </a:extLst>
          </p:cNvPr>
          <p:cNvSpPr txBox="1">
            <a:spLocks/>
          </p:cNvSpPr>
          <p:nvPr/>
        </p:nvSpPr>
        <p:spPr>
          <a:xfrm>
            <a:off x="997870" y="1522087"/>
            <a:ext cx="10415003" cy="606678"/>
          </a:xfrm>
          <a:prstGeom prst="rect">
            <a:avLst/>
          </a:prstGeom>
          <a:solidFill>
            <a:srgbClr val="FFFF00"/>
          </a:solidFill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3999" dirty="0">
                <a:solidFill>
                  <a:schemeClr val="accent1"/>
                </a:solidFill>
                <a:latin typeface="Arial"/>
              </a:rPr>
              <a:t> </a:t>
            </a:r>
            <a:r>
              <a:rPr lang="en-GB" sz="2400" dirty="0">
                <a:latin typeface="Arial"/>
              </a:rPr>
              <a:t>Impact on the data assimilation system </a:t>
            </a:r>
            <a:endParaRPr lang="en-GB" sz="2400" dirty="0">
              <a:highlight>
                <a:srgbClr val="2E3F4C"/>
              </a:highlight>
              <a:latin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72C942-56D2-4534-AC59-C0CFE13E93F3}"/>
              </a:ext>
            </a:extLst>
          </p:cNvPr>
          <p:cNvSpPr txBox="1"/>
          <p:nvPr/>
        </p:nvSpPr>
        <p:spPr>
          <a:xfrm>
            <a:off x="997870" y="2679301"/>
            <a:ext cx="4067401" cy="17543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defTabSz="914126"/>
            <a:r>
              <a:rPr lang="en-GB" dirty="0">
                <a:solidFill>
                  <a:prstClr val="black"/>
                </a:solidFill>
              </a:rPr>
              <a:t>We can assess satellite influence upon the analysis by examining the fit to </a:t>
            </a:r>
            <a:r>
              <a:rPr lang="en-GB" b="1" u="sng" dirty="0">
                <a:solidFill>
                  <a:prstClr val="black"/>
                </a:solidFill>
              </a:rPr>
              <a:t>in situ </a:t>
            </a:r>
            <a:r>
              <a:rPr lang="en-GB" dirty="0">
                <a:solidFill>
                  <a:prstClr val="black"/>
                </a:solidFill>
              </a:rPr>
              <a:t>observations (radiosonde / aircraft / surface) and how the fit changes when modifications are introduced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FA9A22-1C46-43A4-A9C8-5F93BDD1A0F9}"/>
              </a:ext>
            </a:extLst>
          </p:cNvPr>
          <p:cNvSpPr txBox="1"/>
          <p:nvPr/>
        </p:nvSpPr>
        <p:spPr>
          <a:xfrm>
            <a:off x="7139691" y="2931468"/>
            <a:ext cx="4176551" cy="14773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defTabSz="914126"/>
            <a:r>
              <a:rPr lang="en-GB" dirty="0">
                <a:solidFill>
                  <a:prstClr val="black"/>
                </a:solidFill>
              </a:rPr>
              <a:t>We can also assess satellite influence on the analysis by examining the fit to other </a:t>
            </a:r>
            <a:r>
              <a:rPr lang="en-GB" b="1" u="sng" dirty="0">
                <a:solidFill>
                  <a:prstClr val="black"/>
                </a:solidFill>
              </a:rPr>
              <a:t>independent</a:t>
            </a:r>
            <a:r>
              <a:rPr lang="en-GB" dirty="0">
                <a:solidFill>
                  <a:prstClr val="black"/>
                </a:solidFill>
              </a:rPr>
              <a:t> satellite observations which are sensitive to the same atmospheric parameter</a:t>
            </a:r>
            <a:endParaRPr lang="en-GB" u="sng" dirty="0">
              <a:solidFill>
                <a:prstClr val="black"/>
              </a:solidFill>
            </a:endParaRP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683C7A80-5A33-4086-8FDF-182DEF57F1DE}"/>
              </a:ext>
            </a:extLst>
          </p:cNvPr>
          <p:cNvSpPr/>
          <p:nvPr/>
        </p:nvSpPr>
        <p:spPr>
          <a:xfrm flipH="1">
            <a:off x="2688633" y="2151423"/>
            <a:ext cx="260708" cy="489067"/>
          </a:xfrm>
          <a:prstGeom prst="down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/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A561E3EF-172D-4276-A6BA-DE618C2A1495}"/>
              </a:ext>
            </a:extLst>
          </p:cNvPr>
          <p:cNvSpPr/>
          <p:nvPr/>
        </p:nvSpPr>
        <p:spPr>
          <a:xfrm flipH="1">
            <a:off x="8836905" y="2128765"/>
            <a:ext cx="260708" cy="489067"/>
          </a:xfrm>
          <a:prstGeom prst="down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F1D0596-F4A5-47B5-B1A7-64B616F324F4}"/>
              </a:ext>
            </a:extLst>
          </p:cNvPr>
          <p:cNvSpPr txBox="1">
            <a:spLocks/>
          </p:cNvSpPr>
          <p:nvPr/>
        </p:nvSpPr>
        <p:spPr>
          <a:xfrm>
            <a:off x="998034" y="4696845"/>
            <a:ext cx="10415003" cy="606678"/>
          </a:xfrm>
          <a:prstGeom prst="rect">
            <a:avLst/>
          </a:prstGeom>
          <a:solidFill>
            <a:srgbClr val="FFFF00"/>
          </a:solidFill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3999" dirty="0">
                <a:solidFill>
                  <a:schemeClr val="accent1"/>
                </a:solidFill>
                <a:latin typeface="Arial"/>
              </a:rPr>
              <a:t> </a:t>
            </a:r>
            <a:r>
              <a:rPr lang="en-GB" sz="2400" dirty="0">
                <a:latin typeface="Arial"/>
              </a:rPr>
              <a:t>Impact on the forecast system </a:t>
            </a:r>
            <a:endParaRPr lang="en-GB" sz="2400" dirty="0">
              <a:highlight>
                <a:srgbClr val="2E3F4C"/>
              </a:highlight>
              <a:latin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BB411EB-A442-4E8F-8EB4-0A30FA0DFF1F}"/>
              </a:ext>
            </a:extLst>
          </p:cNvPr>
          <p:cNvSpPr txBox="1"/>
          <p:nvPr/>
        </p:nvSpPr>
        <p:spPr>
          <a:xfrm>
            <a:off x="4060711" y="5792590"/>
            <a:ext cx="4067401" cy="923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 defTabSz="914126"/>
            <a:r>
              <a:rPr lang="en-GB" dirty="0">
                <a:solidFill>
                  <a:prstClr val="black"/>
                </a:solidFill>
              </a:rPr>
              <a:t>Loss or gain in forecast skill typically looking at forecasts of the 500hPa Geopotential Height (Z) </a:t>
            </a:r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92671F09-A7BA-463E-9FB1-CF98682014BD}"/>
              </a:ext>
            </a:extLst>
          </p:cNvPr>
          <p:cNvSpPr/>
          <p:nvPr/>
        </p:nvSpPr>
        <p:spPr>
          <a:xfrm flipH="1">
            <a:off x="5833703" y="5303523"/>
            <a:ext cx="260708" cy="489067"/>
          </a:xfrm>
          <a:prstGeom prst="down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21017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59" y="4145598"/>
            <a:ext cx="5327471" cy="255534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408" y="1474610"/>
            <a:ext cx="5305478" cy="247558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0" b="1"/>
          <a:stretch/>
        </p:blipFill>
        <p:spPr>
          <a:xfrm>
            <a:off x="10011105" y="1584000"/>
            <a:ext cx="1704771" cy="197638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28"/>
          <a:stretch/>
        </p:blipFill>
        <p:spPr>
          <a:xfrm>
            <a:off x="8048412" y="1584000"/>
            <a:ext cx="1660566" cy="197344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81"/>
          <a:stretch/>
        </p:blipFill>
        <p:spPr>
          <a:xfrm>
            <a:off x="6219757" y="1584000"/>
            <a:ext cx="1658506" cy="200505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44808" y="728313"/>
            <a:ext cx="11922124" cy="338554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bg1"/>
                </a:solidFill>
              </a:rPr>
              <a:t>Improved cloud detection over land has allowed hyperspectral IR (e.g. IASI) to be assimilated the same way it is used over ocean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139896" y="3101042"/>
            <a:ext cx="513923" cy="20005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700" b="1" dirty="0"/>
              <a:t>TEMP-T</a:t>
            </a:r>
          </a:p>
        </p:txBody>
      </p:sp>
      <p:sp>
        <p:nvSpPr>
          <p:cNvPr id="13" name="Oval 12"/>
          <p:cNvSpPr/>
          <p:nvPr/>
        </p:nvSpPr>
        <p:spPr>
          <a:xfrm>
            <a:off x="6617000" y="2145526"/>
            <a:ext cx="470285" cy="1146046"/>
          </a:xfrm>
          <a:prstGeom prst="ellipse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799"/>
          </a:p>
        </p:txBody>
      </p:sp>
      <p:sp>
        <p:nvSpPr>
          <p:cNvPr id="14" name="Oval 13"/>
          <p:cNvSpPr/>
          <p:nvPr/>
        </p:nvSpPr>
        <p:spPr>
          <a:xfrm>
            <a:off x="8430644" y="2358438"/>
            <a:ext cx="398097" cy="933134"/>
          </a:xfrm>
          <a:prstGeom prst="ellipse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799"/>
          </a:p>
        </p:txBody>
      </p:sp>
      <p:sp>
        <p:nvSpPr>
          <p:cNvPr id="15" name="Oval 14"/>
          <p:cNvSpPr/>
          <p:nvPr/>
        </p:nvSpPr>
        <p:spPr>
          <a:xfrm>
            <a:off x="10558229" y="2032012"/>
            <a:ext cx="549049" cy="1146712"/>
          </a:xfrm>
          <a:prstGeom prst="ellipse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799"/>
          </a:p>
        </p:txBody>
      </p:sp>
      <p:sp>
        <p:nvSpPr>
          <p:cNvPr id="16" name="TextBox 15"/>
          <p:cNvSpPr txBox="1"/>
          <p:nvPr/>
        </p:nvSpPr>
        <p:spPr>
          <a:xfrm>
            <a:off x="2406373" y="157061"/>
            <a:ext cx="72971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</a:rPr>
              <a:t>Assimilating IASI spectra over land surfaces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3016" r="90249" b="17204"/>
          <a:stretch/>
        </p:blipFill>
        <p:spPr>
          <a:xfrm>
            <a:off x="5891027" y="1615492"/>
            <a:ext cx="380644" cy="1904393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3016" r="90249" b="17204"/>
          <a:stretch/>
        </p:blipFill>
        <p:spPr>
          <a:xfrm>
            <a:off x="9710566" y="1615491"/>
            <a:ext cx="380644" cy="190439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9898" b="20665"/>
          <a:stretch/>
        </p:blipFill>
        <p:spPr>
          <a:xfrm>
            <a:off x="7759431" y="1628239"/>
            <a:ext cx="411174" cy="173939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651" t="19041"/>
          <a:stretch/>
        </p:blipFill>
        <p:spPr>
          <a:xfrm>
            <a:off x="8048412" y="4219065"/>
            <a:ext cx="3512866" cy="2221223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9035901" y="3091517"/>
            <a:ext cx="533129" cy="20005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700" b="1" dirty="0"/>
              <a:t>TEMP-Q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169857" y="1731929"/>
            <a:ext cx="606141" cy="20005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700" b="1" dirty="0"/>
              <a:t>TEMP-VW</a:t>
            </a:r>
          </a:p>
        </p:txBody>
      </p:sp>
      <p:sp>
        <p:nvSpPr>
          <p:cNvPr id="28" name="Oval 27"/>
          <p:cNvSpPr/>
          <p:nvPr/>
        </p:nvSpPr>
        <p:spPr>
          <a:xfrm>
            <a:off x="8528078" y="5228655"/>
            <a:ext cx="1563132" cy="450017"/>
          </a:xfrm>
          <a:prstGeom prst="ellipse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799"/>
          </a:p>
        </p:txBody>
      </p:sp>
      <p:sp>
        <p:nvSpPr>
          <p:cNvPr id="29" name="TextBox 28"/>
          <p:cNvSpPr txBox="1"/>
          <p:nvPr/>
        </p:nvSpPr>
        <p:spPr>
          <a:xfrm>
            <a:off x="5750386" y="6488668"/>
            <a:ext cx="6571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>
                <a:solidFill>
                  <a:srgbClr val="FFFF00"/>
                </a:solidFill>
              </a:rPr>
              <a:t>Note this impact is on top of extensive MW data use over land!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0446B80-C386-413E-A9EF-5014940F5D72}"/>
              </a:ext>
            </a:extLst>
          </p:cNvPr>
          <p:cNvSpPr txBox="1"/>
          <p:nvPr/>
        </p:nvSpPr>
        <p:spPr>
          <a:xfrm>
            <a:off x="6700115" y="1167042"/>
            <a:ext cx="4407163" cy="338554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1600" dirty="0"/>
              <a:t>Significant positive impact on the analysis 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5BB6E8C-47FA-4887-9F07-EC149F579567}"/>
              </a:ext>
            </a:extLst>
          </p:cNvPr>
          <p:cNvSpPr txBox="1"/>
          <p:nvPr/>
        </p:nvSpPr>
        <p:spPr>
          <a:xfrm>
            <a:off x="7601263" y="3776321"/>
            <a:ext cx="4407163" cy="338554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1600" dirty="0"/>
              <a:t>Significant positive impact on the forecasts 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7424DC3-A33C-4C93-8AE4-10C25694FEFE}"/>
              </a:ext>
            </a:extLst>
          </p:cNvPr>
          <p:cNvSpPr txBox="1"/>
          <p:nvPr/>
        </p:nvSpPr>
        <p:spPr>
          <a:xfrm>
            <a:off x="5891027" y="4860091"/>
            <a:ext cx="2051803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200" b="1" dirty="0"/>
              <a:t>Difference in RMS error normalised by RMS error of control experiment</a:t>
            </a:r>
          </a:p>
        </p:txBody>
      </p:sp>
    </p:spTree>
    <p:extLst>
      <p:ext uri="{BB962C8B-B14F-4D97-AF65-F5344CB8AC3E}">
        <p14:creationId xmlns:p14="http://schemas.microsoft.com/office/powerpoint/2010/main" val="14323441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B3C966A-39D5-48C6-A5D9-236124AEF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6E86AEA-B9ED-4D22-9586-1B2D6965B9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B80B137-A10A-4359-AD17-A9283232CDAE}" type="slidenum">
              <a:rPr lang="en-GB" altLang="en-US" smtClean="0"/>
              <a:pPr>
                <a:defRPr/>
              </a:pPr>
              <a:t>9</a:t>
            </a:fld>
            <a:endParaRPr lang="en-GB" alt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164D531-5E56-410D-9BB9-AF669FFB026B}"/>
              </a:ext>
            </a:extLst>
          </p:cNvPr>
          <p:cNvGrpSpPr/>
          <p:nvPr/>
        </p:nvGrpSpPr>
        <p:grpSpPr>
          <a:xfrm>
            <a:off x="283734" y="1984788"/>
            <a:ext cx="2770812" cy="3879477"/>
            <a:chOff x="198006" y="1079908"/>
            <a:chExt cx="3621977" cy="664294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A30932E-2638-4F31-BA92-6BA38331786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8006" y="1079908"/>
              <a:ext cx="3621977" cy="5220000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2D526D8-7B3E-4F42-981C-B2BE1E277EA1}"/>
                </a:ext>
              </a:extLst>
            </p:cNvPr>
            <p:cNvSpPr txBox="1"/>
            <p:nvPr/>
          </p:nvSpPr>
          <p:spPr>
            <a:xfrm>
              <a:off x="1258537" y="6299908"/>
              <a:ext cx="1699327" cy="142294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sz="1200" dirty="0">
                  <a:solidFill>
                    <a:schemeClr val="bg1">
                      <a:lumMod val="65000"/>
                    </a:schemeClr>
                  </a:solidFill>
                </a:rPr>
                <a:t>Added WV</a:t>
              </a:r>
            </a:p>
            <a:p>
              <a:r>
                <a:rPr lang="en-GB" sz="1200" dirty="0">
                  <a:solidFill>
                    <a:schemeClr val="bg1">
                      <a:lumMod val="65000"/>
                    </a:schemeClr>
                  </a:solidFill>
                </a:rPr>
                <a:t> channels</a:t>
              </a:r>
            </a:p>
            <a:p>
              <a:r>
                <a:rPr lang="en-GB" sz="1200" dirty="0"/>
                <a:t>Original WV channels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40E8C596-CE12-49C0-8081-47918589641F}"/>
              </a:ext>
            </a:extLst>
          </p:cNvPr>
          <p:cNvSpPr txBox="1"/>
          <p:nvPr/>
        </p:nvSpPr>
        <p:spPr>
          <a:xfrm>
            <a:off x="1971779" y="143592"/>
            <a:ext cx="86613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</a:rPr>
              <a:t>Increasing the number of IASI water vapour channels</a:t>
            </a:r>
          </a:p>
        </p:txBody>
      </p:sp>
      <p:pic>
        <p:nvPicPr>
          <p:cNvPr id="8" name="Content Placeholder 6">
            <a:extLst>
              <a:ext uri="{FF2B5EF4-FFF2-40B4-BE49-F238E27FC236}">
                <a16:creationId xmlns:a16="http://schemas.microsoft.com/office/drawing/2014/main" id="{33AD57ED-FF55-46AC-888E-D1D5B7FBFA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5125" y="1103421"/>
            <a:ext cx="2275999" cy="2528888"/>
          </a:xfrm>
          <a:prstGeom prst="rect">
            <a:avLst/>
          </a:prstGeom>
        </p:spPr>
      </p:pic>
      <p:pic>
        <p:nvPicPr>
          <p:cNvPr id="9" name="Content Placeholder 6">
            <a:extLst>
              <a:ext uri="{FF2B5EF4-FFF2-40B4-BE49-F238E27FC236}">
                <a16:creationId xmlns:a16="http://schemas.microsoft.com/office/drawing/2014/main" id="{44456B3C-EBF6-428F-B408-3FCBF0E3B5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4782" y="1103421"/>
            <a:ext cx="2275999" cy="2528888"/>
          </a:xfrm>
          <a:prstGeom prst="rect">
            <a:avLst/>
          </a:prstGeom>
        </p:spPr>
      </p:pic>
      <p:pic>
        <p:nvPicPr>
          <p:cNvPr id="10" name="Content Placeholder 6">
            <a:extLst>
              <a:ext uri="{FF2B5EF4-FFF2-40B4-BE49-F238E27FC236}">
                <a16:creationId xmlns:a16="http://schemas.microsoft.com/office/drawing/2014/main" id="{D099BB3A-40C5-4B1C-9A2B-A97FC983F4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43926" y="1092976"/>
            <a:ext cx="2275999" cy="2528888"/>
          </a:xfrm>
          <a:prstGeom prst="rect">
            <a:avLst/>
          </a:prstGeom>
        </p:spPr>
      </p:pic>
      <p:pic>
        <p:nvPicPr>
          <p:cNvPr id="11" name="Content Placeholder 6">
            <a:extLst>
              <a:ext uri="{FF2B5EF4-FFF2-40B4-BE49-F238E27FC236}">
                <a16:creationId xmlns:a16="http://schemas.microsoft.com/office/drawing/2014/main" id="{37CCDBCD-BABF-4DDA-94A2-FE7BB474CD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93240" y="4598873"/>
            <a:ext cx="6484620" cy="212598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A198291-6FE4-4C6B-893B-29326696CE8F}"/>
              </a:ext>
            </a:extLst>
          </p:cNvPr>
          <p:cNvSpPr txBox="1"/>
          <p:nvPr/>
        </p:nvSpPr>
        <p:spPr>
          <a:xfrm>
            <a:off x="1246579" y="1035264"/>
            <a:ext cx="2279578" cy="58477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GB" sz="1600" dirty="0"/>
              <a:t>Positive impact on the analysis 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B7E0DB6-677A-4E5C-9505-756ADAFE9BFD}"/>
              </a:ext>
            </a:extLst>
          </p:cNvPr>
          <p:cNvSpPr txBox="1"/>
          <p:nvPr/>
        </p:nvSpPr>
        <p:spPr>
          <a:xfrm>
            <a:off x="1502878" y="6032377"/>
            <a:ext cx="2030841" cy="58477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GB" sz="1600" dirty="0"/>
              <a:t>Positive impact on the forecasts  </a:t>
            </a:r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42520622-B4D2-471D-842B-C8E2741C96F7}"/>
              </a:ext>
            </a:extLst>
          </p:cNvPr>
          <p:cNvSpPr/>
          <p:nvPr/>
        </p:nvSpPr>
        <p:spPr>
          <a:xfrm rot="16200000" flipH="1">
            <a:off x="3686681" y="1087424"/>
            <a:ext cx="134938" cy="415925"/>
          </a:xfrm>
          <a:prstGeom prst="down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/>
          </a:p>
        </p:txBody>
      </p:sp>
      <p:sp>
        <p:nvSpPr>
          <p:cNvPr id="15" name="Arrow: Down 14">
            <a:extLst>
              <a:ext uri="{FF2B5EF4-FFF2-40B4-BE49-F238E27FC236}">
                <a16:creationId xmlns:a16="http://schemas.microsoft.com/office/drawing/2014/main" id="{B2C04718-6544-469E-929B-06F6FD52855A}"/>
              </a:ext>
            </a:extLst>
          </p:cNvPr>
          <p:cNvSpPr/>
          <p:nvPr/>
        </p:nvSpPr>
        <p:spPr>
          <a:xfrm rot="16200000" flipH="1">
            <a:off x="3674213" y="6116803"/>
            <a:ext cx="134938" cy="415925"/>
          </a:xfrm>
          <a:prstGeom prst="down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BF42D76-27FA-4F44-831A-D9D1736BE2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75152" y="4608351"/>
            <a:ext cx="657225" cy="211650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42D4483-F5F3-47CD-8321-F0BEBF260FB4}"/>
              </a:ext>
            </a:extLst>
          </p:cNvPr>
          <p:cNvSpPr txBox="1"/>
          <p:nvPr/>
        </p:nvSpPr>
        <p:spPr>
          <a:xfrm>
            <a:off x="4702702" y="3001014"/>
            <a:ext cx="513923" cy="20005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700" b="1" dirty="0"/>
              <a:t>TEMP-T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C3B6FEA-5A5C-4565-90F7-AF3226B625C1}"/>
              </a:ext>
            </a:extLst>
          </p:cNvPr>
          <p:cNvSpPr txBox="1"/>
          <p:nvPr/>
        </p:nvSpPr>
        <p:spPr>
          <a:xfrm>
            <a:off x="7396857" y="3035005"/>
            <a:ext cx="513923" cy="20005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700" b="1" dirty="0"/>
              <a:t>ATMS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47EE0AF-CADC-4C50-9309-4AF8BCD390D7}"/>
              </a:ext>
            </a:extLst>
          </p:cNvPr>
          <p:cNvSpPr txBox="1"/>
          <p:nvPr/>
        </p:nvSpPr>
        <p:spPr>
          <a:xfrm>
            <a:off x="10037158" y="3035004"/>
            <a:ext cx="640702" cy="20005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700" b="1" dirty="0"/>
              <a:t>TEMP-VW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6E6C597-AC41-42DE-9259-D7CF8D211703}"/>
              </a:ext>
            </a:extLst>
          </p:cNvPr>
          <p:cNvSpPr txBox="1"/>
          <p:nvPr/>
        </p:nvSpPr>
        <p:spPr>
          <a:xfrm>
            <a:off x="11203777" y="4608000"/>
            <a:ext cx="94288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000" dirty="0">
                <a:solidFill>
                  <a:srgbClr val="FF0000"/>
                </a:solidFill>
              </a:rPr>
              <a:t>Degradation</a:t>
            </a:r>
            <a:r>
              <a:rPr lang="en-GB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AF79157-1D0C-484B-9FCA-B32A3E0FF6A5}"/>
              </a:ext>
            </a:extLst>
          </p:cNvPr>
          <p:cNvSpPr txBox="1"/>
          <p:nvPr/>
        </p:nvSpPr>
        <p:spPr>
          <a:xfrm>
            <a:off x="11222140" y="6478003"/>
            <a:ext cx="965329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000" dirty="0">
                <a:solidFill>
                  <a:srgbClr val="0099FF"/>
                </a:solidFill>
              </a:rPr>
              <a:t>Improvement 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07FC52B-49C6-46E5-849D-2FF99EF2BEB2}"/>
              </a:ext>
            </a:extLst>
          </p:cNvPr>
          <p:cNvSpPr txBox="1"/>
          <p:nvPr/>
        </p:nvSpPr>
        <p:spPr>
          <a:xfrm>
            <a:off x="4835354" y="784445"/>
            <a:ext cx="965329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000" dirty="0"/>
              <a:t>Improvement</a:t>
            </a:r>
            <a:r>
              <a:rPr lang="en-GB" sz="1000" dirty="0">
                <a:solidFill>
                  <a:srgbClr val="0099FF"/>
                </a:solidFill>
              </a:rPr>
              <a:t> 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54E6BBB-F161-45B7-A539-B3977257D692}"/>
              </a:ext>
            </a:extLst>
          </p:cNvPr>
          <p:cNvSpPr txBox="1"/>
          <p:nvPr/>
        </p:nvSpPr>
        <p:spPr>
          <a:xfrm>
            <a:off x="7956937" y="775539"/>
            <a:ext cx="965329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000" dirty="0"/>
              <a:t>Improvement</a:t>
            </a:r>
            <a:r>
              <a:rPr lang="en-GB" sz="1000" dirty="0">
                <a:solidFill>
                  <a:srgbClr val="0099FF"/>
                </a:solidFill>
              </a:rPr>
              <a:t> 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B882A2D-2221-46CC-B3C9-47391FE7B69F}"/>
              </a:ext>
            </a:extLst>
          </p:cNvPr>
          <p:cNvSpPr txBox="1"/>
          <p:nvPr/>
        </p:nvSpPr>
        <p:spPr>
          <a:xfrm>
            <a:off x="10256811" y="818339"/>
            <a:ext cx="965329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000" dirty="0"/>
              <a:t>Improvement</a:t>
            </a:r>
            <a:r>
              <a:rPr lang="en-GB" sz="1000" dirty="0">
                <a:solidFill>
                  <a:srgbClr val="0099FF"/>
                </a:solidFill>
              </a:rPr>
              <a:t> 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E28EFD9-A0AC-4014-B3D3-D4AD3DA5CC01}"/>
              </a:ext>
            </a:extLst>
          </p:cNvPr>
          <p:cNvSpPr txBox="1"/>
          <p:nvPr/>
        </p:nvSpPr>
        <p:spPr>
          <a:xfrm>
            <a:off x="5882188" y="775538"/>
            <a:ext cx="914033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000" dirty="0"/>
              <a:t>Degradation</a:t>
            </a:r>
            <a:r>
              <a:rPr lang="en-GB" sz="1000" dirty="0">
                <a:solidFill>
                  <a:srgbClr val="0099FF"/>
                </a:solidFill>
              </a:rPr>
              <a:t> 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F1031AB-26E3-496D-941B-BC84A0DB1DA6}"/>
              </a:ext>
            </a:extLst>
          </p:cNvPr>
          <p:cNvSpPr txBox="1"/>
          <p:nvPr/>
        </p:nvSpPr>
        <p:spPr>
          <a:xfrm>
            <a:off x="11288459" y="818338"/>
            <a:ext cx="914033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000" dirty="0"/>
              <a:t>Degradation</a:t>
            </a:r>
            <a:r>
              <a:rPr lang="en-GB" sz="1000" dirty="0">
                <a:solidFill>
                  <a:srgbClr val="0099FF"/>
                </a:solidFill>
              </a:rPr>
              <a:t> 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478A13D-4EE6-416B-ADB0-72FE4D85DD98}"/>
              </a:ext>
            </a:extLst>
          </p:cNvPr>
          <p:cNvSpPr txBox="1"/>
          <p:nvPr/>
        </p:nvSpPr>
        <p:spPr>
          <a:xfrm>
            <a:off x="4193240" y="4068918"/>
            <a:ext cx="648462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b="1" u="sng" dirty="0"/>
              <a:t>Difference in RMS error normalised by RMS error of CTL</a:t>
            </a:r>
          </a:p>
        </p:txBody>
      </p:sp>
    </p:spTree>
    <p:extLst>
      <p:ext uri="{BB962C8B-B14F-4D97-AF65-F5344CB8AC3E}">
        <p14:creationId xmlns:p14="http://schemas.microsoft.com/office/powerpoint/2010/main" val="1849352633"/>
      </p:ext>
    </p:extLst>
  </p:cSld>
  <p:clrMapOvr>
    <a:masterClrMapping/>
  </p:clrMapOvr>
</p:sld>
</file>

<file path=ppt/theme/theme1.xml><?xml version="1.0" encoding="utf-8"?>
<a:theme xmlns:a="http://schemas.openxmlformats.org/drawingml/2006/main" name="ECMWF Dark 16:9 grey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ECMWF_16.9_dark_grey.potx" id="{24F062EE-6EF0-4F7E-967A-3DF58B1904E0}" vid="{51EFC176-5E09-43DA-9663-AD7E5F099B4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ECMWF_16.9_dark_grey</Template>
  <TotalTime>3231</TotalTime>
  <Words>1269</Words>
  <Application>Microsoft Office PowerPoint</Application>
  <PresentationFormat>Custom</PresentationFormat>
  <Paragraphs>248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ECMWF Dark 16:9 grey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Radiative transfer improvements for IASI</vt:lpstr>
      <vt:lpstr>PowerPoint Presentation</vt:lpstr>
      <vt:lpstr>PowerPoint Presentation</vt:lpstr>
      <vt:lpstr>PowerPoint Presentation</vt:lpstr>
    </vt:vector>
  </TitlesOfParts>
  <Company>ECMWF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Marco Matricardi</dc:creator>
  <cp:lastModifiedBy>Marco Matricardi</cp:lastModifiedBy>
  <cp:revision>58</cp:revision>
  <dcterms:created xsi:type="dcterms:W3CDTF">2021-05-24T08:18:47Z</dcterms:created>
  <dcterms:modified xsi:type="dcterms:W3CDTF">2021-05-26T14:27:30Z</dcterms:modified>
</cp:coreProperties>
</file>